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5"/>
  </p:notesMasterIdLst>
  <p:sldIdLst>
    <p:sldId id="256" r:id="rId2"/>
    <p:sldId id="257" r:id="rId3"/>
    <p:sldId id="258" r:id="rId4"/>
    <p:sldId id="259" r:id="rId5"/>
    <p:sldId id="261" r:id="rId6"/>
    <p:sldId id="262" r:id="rId7"/>
    <p:sldId id="263" r:id="rId8"/>
    <p:sldId id="264" r:id="rId9"/>
    <p:sldId id="265" r:id="rId10"/>
    <p:sldId id="266" r:id="rId11"/>
    <p:sldId id="284" r:id="rId12"/>
    <p:sldId id="267" r:id="rId13"/>
    <p:sldId id="268" r:id="rId14"/>
    <p:sldId id="285" r:id="rId15"/>
    <p:sldId id="286" r:id="rId16"/>
    <p:sldId id="287" r:id="rId17"/>
    <p:sldId id="290" r:id="rId18"/>
    <p:sldId id="28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09" autoAdjust="0"/>
    <p:restoredTop sz="94660"/>
  </p:normalViewPr>
  <p:slideViewPr>
    <p:cSldViewPr snapToGrid="0">
      <p:cViewPr varScale="1">
        <p:scale>
          <a:sx n="86" d="100"/>
          <a:sy n="86" d="100"/>
        </p:scale>
        <p:origin x="653" y="6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F903C1-075B-4C95-936F-9E4876B14DDA}" type="doc">
      <dgm:prSet loTypeId="urn:microsoft.com/office/officeart/2005/8/layout/process5" loCatId="process" qsTypeId="urn:microsoft.com/office/officeart/2005/8/quickstyle/3d2" qsCatId="3D" csTypeId="urn:microsoft.com/office/officeart/2005/8/colors/colorful2" csCatId="colorful" phldr="1"/>
      <dgm:spPr/>
      <dgm:t>
        <a:bodyPr/>
        <a:lstStyle/>
        <a:p>
          <a:endParaRPr lang="en-IN"/>
        </a:p>
      </dgm:t>
    </dgm:pt>
    <dgm:pt modelId="{6A323638-C9B3-4BE5-AFD2-1C04B956E253}">
      <dgm:prSet phldrT="[Text]"/>
      <dgm:spPr/>
      <dgm:t>
        <a:bodyPr/>
        <a:lstStyle/>
        <a:p>
          <a:r>
            <a:rPr lang="en-US" dirty="0"/>
            <a:t>Problem Definition</a:t>
          </a:r>
          <a:endParaRPr lang="en-IN" dirty="0"/>
        </a:p>
      </dgm:t>
    </dgm:pt>
    <dgm:pt modelId="{62C0A382-7E7E-492C-B3BC-4EA3B4521C81}" type="parTrans" cxnId="{B736F44F-7BF7-4A7B-9F83-1D4BFAC3E3DB}">
      <dgm:prSet/>
      <dgm:spPr/>
      <dgm:t>
        <a:bodyPr/>
        <a:lstStyle/>
        <a:p>
          <a:endParaRPr lang="en-IN"/>
        </a:p>
      </dgm:t>
    </dgm:pt>
    <dgm:pt modelId="{0713BB48-8444-44BA-8118-0F409F09A895}" type="sibTrans" cxnId="{B736F44F-7BF7-4A7B-9F83-1D4BFAC3E3DB}">
      <dgm:prSet/>
      <dgm:spPr/>
      <dgm:t>
        <a:bodyPr/>
        <a:lstStyle/>
        <a:p>
          <a:endParaRPr lang="en-IN" dirty="0"/>
        </a:p>
      </dgm:t>
    </dgm:pt>
    <dgm:pt modelId="{D4B53C35-88DC-41EC-8E12-0F540D7444D0}">
      <dgm:prSet phldrT="[Text]"/>
      <dgm:spPr/>
      <dgm:t>
        <a:bodyPr/>
        <a:lstStyle/>
        <a:p>
          <a:r>
            <a:rPr lang="en-US" dirty="0"/>
            <a:t>Data Collection</a:t>
          </a:r>
          <a:endParaRPr lang="en-IN" dirty="0"/>
        </a:p>
      </dgm:t>
    </dgm:pt>
    <dgm:pt modelId="{F666B076-829F-47A7-B26C-EBC478C72CA7}" type="parTrans" cxnId="{16CC3C2A-9339-4EF8-99C7-E622E8C3B28D}">
      <dgm:prSet/>
      <dgm:spPr/>
      <dgm:t>
        <a:bodyPr/>
        <a:lstStyle/>
        <a:p>
          <a:endParaRPr lang="en-IN"/>
        </a:p>
      </dgm:t>
    </dgm:pt>
    <dgm:pt modelId="{484EBBB9-7AE8-4185-8287-0C7614B81C6B}" type="sibTrans" cxnId="{16CC3C2A-9339-4EF8-99C7-E622E8C3B28D}">
      <dgm:prSet/>
      <dgm:spPr/>
      <dgm:t>
        <a:bodyPr/>
        <a:lstStyle/>
        <a:p>
          <a:endParaRPr lang="en-IN" dirty="0"/>
        </a:p>
      </dgm:t>
    </dgm:pt>
    <dgm:pt modelId="{C36F3AD4-A5CE-4874-ABAE-C0C83C0BC301}">
      <dgm:prSet phldrT="[Text]"/>
      <dgm:spPr/>
      <dgm:t>
        <a:bodyPr/>
        <a:lstStyle/>
        <a:p>
          <a:r>
            <a:rPr lang="en-US" dirty="0"/>
            <a:t>Exploratory Data Analysis</a:t>
          </a:r>
          <a:endParaRPr lang="en-IN" dirty="0"/>
        </a:p>
      </dgm:t>
    </dgm:pt>
    <dgm:pt modelId="{1C92D093-D088-4DAA-AA44-ACF7A3C20B47}" type="parTrans" cxnId="{6FA18C15-F284-4DB5-9ABD-A8D63967144F}">
      <dgm:prSet/>
      <dgm:spPr/>
      <dgm:t>
        <a:bodyPr/>
        <a:lstStyle/>
        <a:p>
          <a:endParaRPr lang="en-IN"/>
        </a:p>
      </dgm:t>
    </dgm:pt>
    <dgm:pt modelId="{8635F54C-F2B0-4DE2-A28B-BA9D922B4015}" type="sibTrans" cxnId="{6FA18C15-F284-4DB5-9ABD-A8D63967144F}">
      <dgm:prSet/>
      <dgm:spPr/>
      <dgm:t>
        <a:bodyPr/>
        <a:lstStyle/>
        <a:p>
          <a:endParaRPr lang="en-IN" dirty="0"/>
        </a:p>
      </dgm:t>
    </dgm:pt>
    <dgm:pt modelId="{4AE54399-4C52-4EB2-AED6-9AD7A588180B}">
      <dgm:prSet phldrT="[Text]"/>
      <dgm:spPr/>
      <dgm:t>
        <a:bodyPr/>
        <a:lstStyle/>
        <a:p>
          <a:r>
            <a:rPr lang="en-US" dirty="0"/>
            <a:t>Evaluation</a:t>
          </a:r>
          <a:endParaRPr lang="en-IN" dirty="0"/>
        </a:p>
      </dgm:t>
    </dgm:pt>
    <dgm:pt modelId="{E274D559-AB8D-400D-8792-E8B61C55877B}" type="parTrans" cxnId="{28A2059A-54DF-4845-BA46-D845B3C1185F}">
      <dgm:prSet/>
      <dgm:spPr/>
      <dgm:t>
        <a:bodyPr/>
        <a:lstStyle/>
        <a:p>
          <a:endParaRPr lang="en-IN"/>
        </a:p>
      </dgm:t>
    </dgm:pt>
    <dgm:pt modelId="{DAA88CB8-ACB3-40CC-83AB-08405138FC2B}" type="sibTrans" cxnId="{28A2059A-54DF-4845-BA46-D845B3C1185F}">
      <dgm:prSet/>
      <dgm:spPr/>
      <dgm:t>
        <a:bodyPr/>
        <a:lstStyle/>
        <a:p>
          <a:endParaRPr lang="en-IN" dirty="0"/>
        </a:p>
      </dgm:t>
    </dgm:pt>
    <dgm:pt modelId="{544068EF-7ED5-4748-926F-FAB053FDCEBD}">
      <dgm:prSet phldrT="[Text]"/>
      <dgm:spPr/>
      <dgm:t>
        <a:bodyPr/>
        <a:lstStyle/>
        <a:p>
          <a:r>
            <a:rPr lang="en-US" dirty="0"/>
            <a:t>Modelling</a:t>
          </a:r>
          <a:endParaRPr lang="en-IN" dirty="0"/>
        </a:p>
      </dgm:t>
    </dgm:pt>
    <dgm:pt modelId="{102610AF-C29C-4CB1-9440-6CF0BE0C4C74}" type="parTrans" cxnId="{E83267D0-B40E-43B2-8252-AD7A20903720}">
      <dgm:prSet/>
      <dgm:spPr/>
      <dgm:t>
        <a:bodyPr/>
        <a:lstStyle/>
        <a:p>
          <a:endParaRPr lang="en-IN"/>
        </a:p>
      </dgm:t>
    </dgm:pt>
    <dgm:pt modelId="{58C8D1D1-22FE-45AD-B398-469F834F07C6}" type="sibTrans" cxnId="{E83267D0-B40E-43B2-8252-AD7A20903720}">
      <dgm:prSet/>
      <dgm:spPr/>
      <dgm:t>
        <a:bodyPr/>
        <a:lstStyle/>
        <a:p>
          <a:endParaRPr lang="en-IN" dirty="0"/>
        </a:p>
      </dgm:t>
    </dgm:pt>
    <dgm:pt modelId="{1A44E495-97D1-4B91-B269-E77B05DB9457}">
      <dgm:prSet phldrT="[Text]"/>
      <dgm:spPr/>
      <dgm:t>
        <a:bodyPr/>
        <a:lstStyle/>
        <a:p>
          <a:r>
            <a:rPr lang="en-IN" dirty="0"/>
            <a:t>Predicting</a:t>
          </a:r>
        </a:p>
      </dgm:t>
    </dgm:pt>
    <dgm:pt modelId="{5B64D2D2-A8F1-482C-9944-B9C542174A6D}" type="parTrans" cxnId="{F271C1B1-8E3B-4309-9765-03299E038A57}">
      <dgm:prSet/>
      <dgm:spPr/>
      <dgm:t>
        <a:bodyPr/>
        <a:lstStyle/>
        <a:p>
          <a:endParaRPr lang="en-IN"/>
        </a:p>
      </dgm:t>
    </dgm:pt>
    <dgm:pt modelId="{63181D13-58D3-4A0D-871B-335A423D6951}" type="sibTrans" cxnId="{F271C1B1-8E3B-4309-9765-03299E038A57}">
      <dgm:prSet/>
      <dgm:spPr/>
      <dgm:t>
        <a:bodyPr/>
        <a:lstStyle/>
        <a:p>
          <a:endParaRPr lang="en-IN"/>
        </a:p>
      </dgm:t>
    </dgm:pt>
    <dgm:pt modelId="{A1B103ED-BCFD-4B89-9B44-E653FF8273CA}" type="pres">
      <dgm:prSet presAssocID="{26F903C1-075B-4C95-936F-9E4876B14DDA}" presName="diagram" presStyleCnt="0">
        <dgm:presLayoutVars>
          <dgm:dir/>
          <dgm:resizeHandles val="exact"/>
        </dgm:presLayoutVars>
      </dgm:prSet>
      <dgm:spPr/>
    </dgm:pt>
    <dgm:pt modelId="{9A608921-83E5-48D9-9619-B38EEA57F869}" type="pres">
      <dgm:prSet presAssocID="{6A323638-C9B3-4BE5-AFD2-1C04B956E253}" presName="node" presStyleLbl="node1" presStyleIdx="0" presStyleCnt="6">
        <dgm:presLayoutVars>
          <dgm:bulletEnabled val="1"/>
        </dgm:presLayoutVars>
      </dgm:prSet>
      <dgm:spPr/>
    </dgm:pt>
    <dgm:pt modelId="{59C99273-C3A9-4561-8A1E-E4F0DD29717E}" type="pres">
      <dgm:prSet presAssocID="{0713BB48-8444-44BA-8118-0F409F09A895}" presName="sibTrans" presStyleLbl="sibTrans2D1" presStyleIdx="0" presStyleCnt="5"/>
      <dgm:spPr/>
    </dgm:pt>
    <dgm:pt modelId="{E23EF309-0FE0-49AA-8792-217AAB4FC63C}" type="pres">
      <dgm:prSet presAssocID="{0713BB48-8444-44BA-8118-0F409F09A895}" presName="connectorText" presStyleLbl="sibTrans2D1" presStyleIdx="0" presStyleCnt="5"/>
      <dgm:spPr/>
    </dgm:pt>
    <dgm:pt modelId="{912B8341-7070-4B75-81B6-3A6116BC42A0}" type="pres">
      <dgm:prSet presAssocID="{D4B53C35-88DC-41EC-8E12-0F540D7444D0}" presName="node" presStyleLbl="node1" presStyleIdx="1" presStyleCnt="6">
        <dgm:presLayoutVars>
          <dgm:bulletEnabled val="1"/>
        </dgm:presLayoutVars>
      </dgm:prSet>
      <dgm:spPr/>
    </dgm:pt>
    <dgm:pt modelId="{92CD8BDE-9C25-476E-8B4F-6E519D574522}" type="pres">
      <dgm:prSet presAssocID="{484EBBB9-7AE8-4185-8287-0C7614B81C6B}" presName="sibTrans" presStyleLbl="sibTrans2D1" presStyleIdx="1" presStyleCnt="5"/>
      <dgm:spPr/>
    </dgm:pt>
    <dgm:pt modelId="{C9C08B73-C2EE-4876-8FA4-7AB91977FA05}" type="pres">
      <dgm:prSet presAssocID="{484EBBB9-7AE8-4185-8287-0C7614B81C6B}" presName="connectorText" presStyleLbl="sibTrans2D1" presStyleIdx="1" presStyleCnt="5"/>
      <dgm:spPr/>
    </dgm:pt>
    <dgm:pt modelId="{35390CD8-FF37-4CAC-9CAF-D8A1F3730438}" type="pres">
      <dgm:prSet presAssocID="{C36F3AD4-A5CE-4874-ABAE-C0C83C0BC301}" presName="node" presStyleLbl="node1" presStyleIdx="2" presStyleCnt="6">
        <dgm:presLayoutVars>
          <dgm:bulletEnabled val="1"/>
        </dgm:presLayoutVars>
      </dgm:prSet>
      <dgm:spPr/>
    </dgm:pt>
    <dgm:pt modelId="{A32BC16B-66CF-4AB5-89D7-7BA504E18AB5}" type="pres">
      <dgm:prSet presAssocID="{8635F54C-F2B0-4DE2-A28B-BA9D922B4015}" presName="sibTrans" presStyleLbl="sibTrans2D1" presStyleIdx="2" presStyleCnt="5"/>
      <dgm:spPr/>
    </dgm:pt>
    <dgm:pt modelId="{9550B618-9B36-44C3-8554-2A6B2538CB8A}" type="pres">
      <dgm:prSet presAssocID="{8635F54C-F2B0-4DE2-A28B-BA9D922B4015}" presName="connectorText" presStyleLbl="sibTrans2D1" presStyleIdx="2" presStyleCnt="5"/>
      <dgm:spPr/>
    </dgm:pt>
    <dgm:pt modelId="{75D4013A-B744-4CEC-8B72-5177DB89FFFA}" type="pres">
      <dgm:prSet presAssocID="{4AE54399-4C52-4EB2-AED6-9AD7A588180B}" presName="node" presStyleLbl="node1" presStyleIdx="3" presStyleCnt="6">
        <dgm:presLayoutVars>
          <dgm:bulletEnabled val="1"/>
        </dgm:presLayoutVars>
      </dgm:prSet>
      <dgm:spPr/>
    </dgm:pt>
    <dgm:pt modelId="{09251437-A075-47E4-933A-9757EECBA7CD}" type="pres">
      <dgm:prSet presAssocID="{DAA88CB8-ACB3-40CC-83AB-08405138FC2B}" presName="sibTrans" presStyleLbl="sibTrans2D1" presStyleIdx="3" presStyleCnt="5"/>
      <dgm:spPr/>
    </dgm:pt>
    <dgm:pt modelId="{2B7A4F57-5B3C-49E4-9C1E-143FBC10ABC7}" type="pres">
      <dgm:prSet presAssocID="{DAA88CB8-ACB3-40CC-83AB-08405138FC2B}" presName="connectorText" presStyleLbl="sibTrans2D1" presStyleIdx="3" presStyleCnt="5"/>
      <dgm:spPr/>
    </dgm:pt>
    <dgm:pt modelId="{9D8B293E-75C5-48AE-9371-495C0A1F3138}" type="pres">
      <dgm:prSet presAssocID="{544068EF-7ED5-4748-926F-FAB053FDCEBD}" presName="node" presStyleLbl="node1" presStyleIdx="4" presStyleCnt="6">
        <dgm:presLayoutVars>
          <dgm:bulletEnabled val="1"/>
        </dgm:presLayoutVars>
      </dgm:prSet>
      <dgm:spPr/>
    </dgm:pt>
    <dgm:pt modelId="{E68483CF-DC1C-45DD-9EFF-885924A99EA8}" type="pres">
      <dgm:prSet presAssocID="{58C8D1D1-22FE-45AD-B398-469F834F07C6}" presName="sibTrans" presStyleLbl="sibTrans2D1" presStyleIdx="4" presStyleCnt="5"/>
      <dgm:spPr/>
    </dgm:pt>
    <dgm:pt modelId="{BE9DB452-39E9-4F08-A7C0-8F0CADD4BA00}" type="pres">
      <dgm:prSet presAssocID="{58C8D1D1-22FE-45AD-B398-469F834F07C6}" presName="connectorText" presStyleLbl="sibTrans2D1" presStyleIdx="4" presStyleCnt="5"/>
      <dgm:spPr/>
    </dgm:pt>
    <dgm:pt modelId="{0BBC53F4-AC85-4543-A9BE-F96792169F0A}" type="pres">
      <dgm:prSet presAssocID="{1A44E495-97D1-4B91-B269-E77B05DB9457}" presName="node" presStyleLbl="node1" presStyleIdx="5" presStyleCnt="6">
        <dgm:presLayoutVars>
          <dgm:bulletEnabled val="1"/>
        </dgm:presLayoutVars>
      </dgm:prSet>
      <dgm:spPr/>
    </dgm:pt>
  </dgm:ptLst>
  <dgm:cxnLst>
    <dgm:cxn modelId="{6FA18C15-F284-4DB5-9ABD-A8D63967144F}" srcId="{26F903C1-075B-4C95-936F-9E4876B14DDA}" destId="{C36F3AD4-A5CE-4874-ABAE-C0C83C0BC301}" srcOrd="2" destOrd="0" parTransId="{1C92D093-D088-4DAA-AA44-ACF7A3C20B47}" sibTransId="{8635F54C-F2B0-4DE2-A28B-BA9D922B4015}"/>
    <dgm:cxn modelId="{E534C91B-FB62-468D-B447-964C9FDB6693}" type="presOf" srcId="{484EBBB9-7AE8-4185-8287-0C7614B81C6B}" destId="{C9C08B73-C2EE-4876-8FA4-7AB91977FA05}" srcOrd="1" destOrd="0" presId="urn:microsoft.com/office/officeart/2005/8/layout/process5"/>
    <dgm:cxn modelId="{F6892826-C87E-4748-B15F-3D0F22C8A644}" type="presOf" srcId="{544068EF-7ED5-4748-926F-FAB053FDCEBD}" destId="{9D8B293E-75C5-48AE-9371-495C0A1F3138}" srcOrd="0" destOrd="0" presId="urn:microsoft.com/office/officeart/2005/8/layout/process5"/>
    <dgm:cxn modelId="{8607A829-FA07-49E9-AFE3-D3D263C8BCDD}" type="presOf" srcId="{8635F54C-F2B0-4DE2-A28B-BA9D922B4015}" destId="{9550B618-9B36-44C3-8554-2A6B2538CB8A}" srcOrd="1" destOrd="0" presId="urn:microsoft.com/office/officeart/2005/8/layout/process5"/>
    <dgm:cxn modelId="{16CC3C2A-9339-4EF8-99C7-E622E8C3B28D}" srcId="{26F903C1-075B-4C95-936F-9E4876B14DDA}" destId="{D4B53C35-88DC-41EC-8E12-0F540D7444D0}" srcOrd="1" destOrd="0" parTransId="{F666B076-829F-47A7-B26C-EBC478C72CA7}" sibTransId="{484EBBB9-7AE8-4185-8287-0C7614B81C6B}"/>
    <dgm:cxn modelId="{68855531-8826-4A71-A9D5-7E8318C5B422}" type="presOf" srcId="{6A323638-C9B3-4BE5-AFD2-1C04B956E253}" destId="{9A608921-83E5-48D9-9619-B38EEA57F869}" srcOrd="0" destOrd="0" presId="urn:microsoft.com/office/officeart/2005/8/layout/process5"/>
    <dgm:cxn modelId="{DD33C831-162A-4418-8960-A040B440DB41}" type="presOf" srcId="{8635F54C-F2B0-4DE2-A28B-BA9D922B4015}" destId="{A32BC16B-66CF-4AB5-89D7-7BA504E18AB5}" srcOrd="0" destOrd="0" presId="urn:microsoft.com/office/officeart/2005/8/layout/process5"/>
    <dgm:cxn modelId="{EE49A432-7A47-491A-AF28-2A96C3978713}" type="presOf" srcId="{58C8D1D1-22FE-45AD-B398-469F834F07C6}" destId="{E68483CF-DC1C-45DD-9EFF-885924A99EA8}" srcOrd="0" destOrd="0" presId="urn:microsoft.com/office/officeart/2005/8/layout/process5"/>
    <dgm:cxn modelId="{01573E41-57AE-4280-A37B-DE06BDA8A881}" type="presOf" srcId="{1A44E495-97D1-4B91-B269-E77B05DB9457}" destId="{0BBC53F4-AC85-4543-A9BE-F96792169F0A}" srcOrd="0" destOrd="0" presId="urn:microsoft.com/office/officeart/2005/8/layout/process5"/>
    <dgm:cxn modelId="{F4BD676A-1C2E-4FBE-8679-CC4D74AD1FFD}" type="presOf" srcId="{C36F3AD4-A5CE-4874-ABAE-C0C83C0BC301}" destId="{35390CD8-FF37-4CAC-9CAF-D8A1F3730438}" srcOrd="0" destOrd="0" presId="urn:microsoft.com/office/officeart/2005/8/layout/process5"/>
    <dgm:cxn modelId="{B736F44F-7BF7-4A7B-9F83-1D4BFAC3E3DB}" srcId="{26F903C1-075B-4C95-936F-9E4876B14DDA}" destId="{6A323638-C9B3-4BE5-AFD2-1C04B956E253}" srcOrd="0" destOrd="0" parTransId="{62C0A382-7E7E-492C-B3BC-4EA3B4521C81}" sibTransId="{0713BB48-8444-44BA-8118-0F409F09A895}"/>
    <dgm:cxn modelId="{E983FE86-1973-4F67-8648-E5DD82864249}" type="presOf" srcId="{0713BB48-8444-44BA-8118-0F409F09A895}" destId="{E23EF309-0FE0-49AA-8792-217AAB4FC63C}" srcOrd="1" destOrd="0" presId="urn:microsoft.com/office/officeart/2005/8/layout/process5"/>
    <dgm:cxn modelId="{5E11C087-D4A9-423E-9BB7-6058CF6493F0}" type="presOf" srcId="{0713BB48-8444-44BA-8118-0F409F09A895}" destId="{59C99273-C3A9-4561-8A1E-E4F0DD29717E}" srcOrd="0" destOrd="0" presId="urn:microsoft.com/office/officeart/2005/8/layout/process5"/>
    <dgm:cxn modelId="{F23D528B-98DB-48C9-B32F-84C1CED01605}" type="presOf" srcId="{26F903C1-075B-4C95-936F-9E4876B14DDA}" destId="{A1B103ED-BCFD-4B89-9B44-E653FF8273CA}" srcOrd="0" destOrd="0" presId="urn:microsoft.com/office/officeart/2005/8/layout/process5"/>
    <dgm:cxn modelId="{28A2059A-54DF-4845-BA46-D845B3C1185F}" srcId="{26F903C1-075B-4C95-936F-9E4876B14DDA}" destId="{4AE54399-4C52-4EB2-AED6-9AD7A588180B}" srcOrd="3" destOrd="0" parTransId="{E274D559-AB8D-400D-8792-E8B61C55877B}" sibTransId="{DAA88CB8-ACB3-40CC-83AB-08405138FC2B}"/>
    <dgm:cxn modelId="{B3902B9D-E479-42ED-B573-3DC47E7A8890}" type="presOf" srcId="{DAA88CB8-ACB3-40CC-83AB-08405138FC2B}" destId="{2B7A4F57-5B3C-49E4-9C1E-143FBC10ABC7}" srcOrd="1" destOrd="0" presId="urn:microsoft.com/office/officeart/2005/8/layout/process5"/>
    <dgm:cxn modelId="{F3D8C5A3-4FD1-4F3A-8645-09C26E7D3218}" type="presOf" srcId="{4AE54399-4C52-4EB2-AED6-9AD7A588180B}" destId="{75D4013A-B744-4CEC-8B72-5177DB89FFFA}" srcOrd="0" destOrd="0" presId="urn:microsoft.com/office/officeart/2005/8/layout/process5"/>
    <dgm:cxn modelId="{A00B00A6-97A9-4A2D-A9D8-55A9FC6B3978}" type="presOf" srcId="{58C8D1D1-22FE-45AD-B398-469F834F07C6}" destId="{BE9DB452-39E9-4F08-A7C0-8F0CADD4BA00}" srcOrd="1" destOrd="0" presId="urn:microsoft.com/office/officeart/2005/8/layout/process5"/>
    <dgm:cxn modelId="{6C61D7AA-E434-4B2D-9957-181C98C2C8EB}" type="presOf" srcId="{DAA88CB8-ACB3-40CC-83AB-08405138FC2B}" destId="{09251437-A075-47E4-933A-9757EECBA7CD}" srcOrd="0" destOrd="0" presId="urn:microsoft.com/office/officeart/2005/8/layout/process5"/>
    <dgm:cxn modelId="{F271C1B1-8E3B-4309-9765-03299E038A57}" srcId="{26F903C1-075B-4C95-936F-9E4876B14DDA}" destId="{1A44E495-97D1-4B91-B269-E77B05DB9457}" srcOrd="5" destOrd="0" parTransId="{5B64D2D2-A8F1-482C-9944-B9C542174A6D}" sibTransId="{63181D13-58D3-4A0D-871B-335A423D6951}"/>
    <dgm:cxn modelId="{E83267D0-B40E-43B2-8252-AD7A20903720}" srcId="{26F903C1-075B-4C95-936F-9E4876B14DDA}" destId="{544068EF-7ED5-4748-926F-FAB053FDCEBD}" srcOrd="4" destOrd="0" parTransId="{102610AF-C29C-4CB1-9440-6CF0BE0C4C74}" sibTransId="{58C8D1D1-22FE-45AD-B398-469F834F07C6}"/>
    <dgm:cxn modelId="{C7DEB2FD-9BE2-4D8E-9003-ADE4BBB85C76}" type="presOf" srcId="{484EBBB9-7AE8-4185-8287-0C7614B81C6B}" destId="{92CD8BDE-9C25-476E-8B4F-6E519D574522}" srcOrd="0" destOrd="0" presId="urn:microsoft.com/office/officeart/2005/8/layout/process5"/>
    <dgm:cxn modelId="{4DFBDDFE-E151-4FEB-9F96-CE6747679C82}" type="presOf" srcId="{D4B53C35-88DC-41EC-8E12-0F540D7444D0}" destId="{912B8341-7070-4B75-81B6-3A6116BC42A0}" srcOrd="0" destOrd="0" presId="urn:microsoft.com/office/officeart/2005/8/layout/process5"/>
    <dgm:cxn modelId="{BBB18F8B-E989-48F7-BBC6-2CCBBEAF04DA}" type="presParOf" srcId="{A1B103ED-BCFD-4B89-9B44-E653FF8273CA}" destId="{9A608921-83E5-48D9-9619-B38EEA57F869}" srcOrd="0" destOrd="0" presId="urn:microsoft.com/office/officeart/2005/8/layout/process5"/>
    <dgm:cxn modelId="{7915B607-0933-4314-BA8A-8D2AB35AE2E3}" type="presParOf" srcId="{A1B103ED-BCFD-4B89-9B44-E653FF8273CA}" destId="{59C99273-C3A9-4561-8A1E-E4F0DD29717E}" srcOrd="1" destOrd="0" presId="urn:microsoft.com/office/officeart/2005/8/layout/process5"/>
    <dgm:cxn modelId="{841CA50F-3C71-46A2-8FE8-6D90E243849C}" type="presParOf" srcId="{59C99273-C3A9-4561-8A1E-E4F0DD29717E}" destId="{E23EF309-0FE0-49AA-8792-217AAB4FC63C}" srcOrd="0" destOrd="0" presId="urn:microsoft.com/office/officeart/2005/8/layout/process5"/>
    <dgm:cxn modelId="{CA856152-AAFC-4AE0-8571-1D266757A3F5}" type="presParOf" srcId="{A1B103ED-BCFD-4B89-9B44-E653FF8273CA}" destId="{912B8341-7070-4B75-81B6-3A6116BC42A0}" srcOrd="2" destOrd="0" presId="urn:microsoft.com/office/officeart/2005/8/layout/process5"/>
    <dgm:cxn modelId="{7A9C77C6-FB4F-4E19-98AC-950ADCCABA7A}" type="presParOf" srcId="{A1B103ED-BCFD-4B89-9B44-E653FF8273CA}" destId="{92CD8BDE-9C25-476E-8B4F-6E519D574522}" srcOrd="3" destOrd="0" presId="urn:microsoft.com/office/officeart/2005/8/layout/process5"/>
    <dgm:cxn modelId="{913ED74B-0E0A-4975-A063-7AD26EBE731B}" type="presParOf" srcId="{92CD8BDE-9C25-476E-8B4F-6E519D574522}" destId="{C9C08B73-C2EE-4876-8FA4-7AB91977FA05}" srcOrd="0" destOrd="0" presId="urn:microsoft.com/office/officeart/2005/8/layout/process5"/>
    <dgm:cxn modelId="{DC466BBF-F0A0-44EB-A0BD-25B5DD059A40}" type="presParOf" srcId="{A1B103ED-BCFD-4B89-9B44-E653FF8273CA}" destId="{35390CD8-FF37-4CAC-9CAF-D8A1F3730438}" srcOrd="4" destOrd="0" presId="urn:microsoft.com/office/officeart/2005/8/layout/process5"/>
    <dgm:cxn modelId="{49C0397F-2524-44BE-B591-849AD9FC2903}" type="presParOf" srcId="{A1B103ED-BCFD-4B89-9B44-E653FF8273CA}" destId="{A32BC16B-66CF-4AB5-89D7-7BA504E18AB5}" srcOrd="5" destOrd="0" presId="urn:microsoft.com/office/officeart/2005/8/layout/process5"/>
    <dgm:cxn modelId="{B9F6C420-7702-4AD4-B525-05395F7EBB4E}" type="presParOf" srcId="{A32BC16B-66CF-4AB5-89D7-7BA504E18AB5}" destId="{9550B618-9B36-44C3-8554-2A6B2538CB8A}" srcOrd="0" destOrd="0" presId="urn:microsoft.com/office/officeart/2005/8/layout/process5"/>
    <dgm:cxn modelId="{3BC9A709-9247-4D7C-B281-1299B00E95B2}" type="presParOf" srcId="{A1B103ED-BCFD-4B89-9B44-E653FF8273CA}" destId="{75D4013A-B744-4CEC-8B72-5177DB89FFFA}" srcOrd="6" destOrd="0" presId="urn:microsoft.com/office/officeart/2005/8/layout/process5"/>
    <dgm:cxn modelId="{BA79D87D-4133-475F-AE65-DDAE58FE030F}" type="presParOf" srcId="{A1B103ED-BCFD-4B89-9B44-E653FF8273CA}" destId="{09251437-A075-47E4-933A-9757EECBA7CD}" srcOrd="7" destOrd="0" presId="urn:microsoft.com/office/officeart/2005/8/layout/process5"/>
    <dgm:cxn modelId="{E1D123B7-E585-4E00-801C-E051861DDC3D}" type="presParOf" srcId="{09251437-A075-47E4-933A-9757EECBA7CD}" destId="{2B7A4F57-5B3C-49E4-9C1E-143FBC10ABC7}" srcOrd="0" destOrd="0" presId="urn:microsoft.com/office/officeart/2005/8/layout/process5"/>
    <dgm:cxn modelId="{1697C3BC-9B47-41A4-A4BB-B04B1336CF47}" type="presParOf" srcId="{A1B103ED-BCFD-4B89-9B44-E653FF8273CA}" destId="{9D8B293E-75C5-48AE-9371-495C0A1F3138}" srcOrd="8" destOrd="0" presId="urn:microsoft.com/office/officeart/2005/8/layout/process5"/>
    <dgm:cxn modelId="{F956C58A-3AC3-4F42-A48B-6B0D84773CA4}" type="presParOf" srcId="{A1B103ED-BCFD-4B89-9B44-E653FF8273CA}" destId="{E68483CF-DC1C-45DD-9EFF-885924A99EA8}" srcOrd="9" destOrd="0" presId="urn:microsoft.com/office/officeart/2005/8/layout/process5"/>
    <dgm:cxn modelId="{FBD006C7-7F23-4759-A2A1-177D2B5A88E9}" type="presParOf" srcId="{E68483CF-DC1C-45DD-9EFF-885924A99EA8}" destId="{BE9DB452-39E9-4F08-A7C0-8F0CADD4BA00}" srcOrd="0" destOrd="0" presId="urn:microsoft.com/office/officeart/2005/8/layout/process5"/>
    <dgm:cxn modelId="{F48093E3-EF4F-460E-893C-2271B5C2388D}" type="presParOf" srcId="{A1B103ED-BCFD-4B89-9B44-E653FF8273CA}" destId="{0BBC53F4-AC85-4543-A9BE-F96792169F0A}"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608921-83E5-48D9-9619-B38EEA57F869}">
      <dsp:nvSpPr>
        <dsp:cNvPr id="0" name=""/>
        <dsp:cNvSpPr/>
      </dsp:nvSpPr>
      <dsp:spPr>
        <a:xfrm>
          <a:off x="7863" y="217581"/>
          <a:ext cx="2350374" cy="1410224"/>
        </a:xfrm>
        <a:prstGeom prst="roundRect">
          <a:avLst>
            <a:gd name="adj" fmla="val 10000"/>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Problem Definition</a:t>
          </a:r>
          <a:endParaRPr lang="en-IN" sz="2600" kern="1200" dirty="0"/>
        </a:p>
      </dsp:txBody>
      <dsp:txXfrm>
        <a:off x="49167" y="258885"/>
        <a:ext cx="2267766" cy="1327616"/>
      </dsp:txXfrm>
    </dsp:sp>
    <dsp:sp modelId="{59C99273-C3A9-4561-8A1E-E4F0DD29717E}">
      <dsp:nvSpPr>
        <dsp:cNvPr id="0" name=""/>
        <dsp:cNvSpPr/>
      </dsp:nvSpPr>
      <dsp:spPr>
        <a:xfrm>
          <a:off x="2565071" y="631247"/>
          <a:ext cx="498279" cy="582892"/>
        </a:xfrm>
        <a:prstGeom prst="rightArrow">
          <a:avLst>
            <a:gd name="adj1" fmla="val 60000"/>
            <a:gd name="adj2" fmla="val 50000"/>
          </a:avLst>
        </a:prstGeom>
        <a:solidFill>
          <a:schemeClr val="accent2">
            <a:hueOff val="0"/>
            <a:satOff val="0"/>
            <a:lumOff val="0"/>
            <a:alphaOff val="0"/>
          </a:schemeClr>
        </a:solidFill>
        <a:ln>
          <a:noFill/>
        </a:ln>
        <a:effectLst>
          <a:outerShdw blurRad="38100" dist="25400" dir="5400000" rotWithShape="0">
            <a:srgbClr val="000000">
              <a:alpha val="4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IN" sz="2100" kern="1200" dirty="0"/>
        </a:p>
      </dsp:txBody>
      <dsp:txXfrm>
        <a:off x="2565071" y="747825"/>
        <a:ext cx="348795" cy="349736"/>
      </dsp:txXfrm>
    </dsp:sp>
    <dsp:sp modelId="{912B8341-7070-4B75-81B6-3A6116BC42A0}">
      <dsp:nvSpPr>
        <dsp:cNvPr id="0" name=""/>
        <dsp:cNvSpPr/>
      </dsp:nvSpPr>
      <dsp:spPr>
        <a:xfrm>
          <a:off x="3298387" y="217581"/>
          <a:ext cx="2350374" cy="1410224"/>
        </a:xfrm>
        <a:prstGeom prst="roundRect">
          <a:avLst>
            <a:gd name="adj" fmla="val 10000"/>
          </a:avLst>
        </a:prstGeom>
        <a:gradFill rotWithShape="0">
          <a:gsLst>
            <a:gs pos="0">
              <a:schemeClr val="accent2">
                <a:hueOff val="270963"/>
                <a:satOff val="-1326"/>
                <a:lumOff val="745"/>
                <a:alphaOff val="0"/>
                <a:tint val="98000"/>
                <a:lumMod val="114000"/>
              </a:schemeClr>
            </a:gs>
            <a:gs pos="100000">
              <a:schemeClr val="accent2">
                <a:hueOff val="270963"/>
                <a:satOff val="-1326"/>
                <a:lumOff val="745"/>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Data Collection</a:t>
          </a:r>
          <a:endParaRPr lang="en-IN" sz="2600" kern="1200" dirty="0"/>
        </a:p>
      </dsp:txBody>
      <dsp:txXfrm>
        <a:off x="3339691" y="258885"/>
        <a:ext cx="2267766" cy="1327616"/>
      </dsp:txXfrm>
    </dsp:sp>
    <dsp:sp modelId="{92CD8BDE-9C25-476E-8B4F-6E519D574522}">
      <dsp:nvSpPr>
        <dsp:cNvPr id="0" name=""/>
        <dsp:cNvSpPr/>
      </dsp:nvSpPr>
      <dsp:spPr>
        <a:xfrm>
          <a:off x="5855595" y="631247"/>
          <a:ext cx="498279" cy="582892"/>
        </a:xfrm>
        <a:prstGeom prst="rightArrow">
          <a:avLst>
            <a:gd name="adj1" fmla="val 60000"/>
            <a:gd name="adj2" fmla="val 50000"/>
          </a:avLst>
        </a:prstGeom>
        <a:solidFill>
          <a:schemeClr val="accent2">
            <a:hueOff val="338703"/>
            <a:satOff val="-1658"/>
            <a:lumOff val="931"/>
            <a:alphaOff val="0"/>
          </a:schemeClr>
        </a:solidFill>
        <a:ln>
          <a:noFill/>
        </a:ln>
        <a:effectLst>
          <a:outerShdw blurRad="38100" dist="25400" dir="5400000" rotWithShape="0">
            <a:srgbClr val="000000">
              <a:alpha val="4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IN" sz="2100" kern="1200" dirty="0"/>
        </a:p>
      </dsp:txBody>
      <dsp:txXfrm>
        <a:off x="5855595" y="747825"/>
        <a:ext cx="348795" cy="349736"/>
      </dsp:txXfrm>
    </dsp:sp>
    <dsp:sp modelId="{35390CD8-FF37-4CAC-9CAF-D8A1F3730438}">
      <dsp:nvSpPr>
        <dsp:cNvPr id="0" name=""/>
        <dsp:cNvSpPr/>
      </dsp:nvSpPr>
      <dsp:spPr>
        <a:xfrm>
          <a:off x="6588911" y="217581"/>
          <a:ext cx="2350374" cy="1410224"/>
        </a:xfrm>
        <a:prstGeom prst="roundRect">
          <a:avLst>
            <a:gd name="adj" fmla="val 10000"/>
          </a:avLst>
        </a:prstGeom>
        <a:gradFill rotWithShape="0">
          <a:gsLst>
            <a:gs pos="0">
              <a:schemeClr val="accent2">
                <a:hueOff val="541926"/>
                <a:satOff val="-2653"/>
                <a:lumOff val="1490"/>
                <a:alphaOff val="0"/>
                <a:tint val="98000"/>
                <a:lumMod val="114000"/>
              </a:schemeClr>
            </a:gs>
            <a:gs pos="100000">
              <a:schemeClr val="accent2">
                <a:hueOff val="541926"/>
                <a:satOff val="-2653"/>
                <a:lumOff val="149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Exploratory Data Analysis</a:t>
          </a:r>
          <a:endParaRPr lang="en-IN" sz="2600" kern="1200" dirty="0"/>
        </a:p>
      </dsp:txBody>
      <dsp:txXfrm>
        <a:off x="6630215" y="258885"/>
        <a:ext cx="2267766" cy="1327616"/>
      </dsp:txXfrm>
    </dsp:sp>
    <dsp:sp modelId="{A32BC16B-66CF-4AB5-89D7-7BA504E18AB5}">
      <dsp:nvSpPr>
        <dsp:cNvPr id="0" name=""/>
        <dsp:cNvSpPr/>
      </dsp:nvSpPr>
      <dsp:spPr>
        <a:xfrm rot="5400000">
          <a:off x="7514959" y="1792332"/>
          <a:ext cx="498279" cy="582892"/>
        </a:xfrm>
        <a:prstGeom prst="rightArrow">
          <a:avLst>
            <a:gd name="adj1" fmla="val 60000"/>
            <a:gd name="adj2" fmla="val 50000"/>
          </a:avLst>
        </a:prstGeom>
        <a:solidFill>
          <a:schemeClr val="accent2">
            <a:hueOff val="677407"/>
            <a:satOff val="-3316"/>
            <a:lumOff val="1862"/>
            <a:alphaOff val="0"/>
          </a:schemeClr>
        </a:solidFill>
        <a:ln>
          <a:noFill/>
        </a:ln>
        <a:effectLst>
          <a:outerShdw blurRad="38100" dist="25400" dir="5400000" rotWithShape="0">
            <a:srgbClr val="000000">
              <a:alpha val="4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IN" sz="2100" kern="1200" dirty="0"/>
        </a:p>
      </dsp:txBody>
      <dsp:txXfrm rot="-5400000">
        <a:off x="7589231" y="1834638"/>
        <a:ext cx="349736" cy="348795"/>
      </dsp:txXfrm>
    </dsp:sp>
    <dsp:sp modelId="{75D4013A-B744-4CEC-8B72-5177DB89FFFA}">
      <dsp:nvSpPr>
        <dsp:cNvPr id="0" name=""/>
        <dsp:cNvSpPr/>
      </dsp:nvSpPr>
      <dsp:spPr>
        <a:xfrm>
          <a:off x="6588911" y="2567955"/>
          <a:ext cx="2350374" cy="1410224"/>
        </a:xfrm>
        <a:prstGeom prst="roundRect">
          <a:avLst>
            <a:gd name="adj" fmla="val 10000"/>
          </a:avLst>
        </a:prstGeom>
        <a:gradFill rotWithShape="0">
          <a:gsLst>
            <a:gs pos="0">
              <a:schemeClr val="accent2">
                <a:hueOff val="812888"/>
                <a:satOff val="-3979"/>
                <a:lumOff val="2235"/>
                <a:alphaOff val="0"/>
                <a:tint val="98000"/>
                <a:lumMod val="114000"/>
              </a:schemeClr>
            </a:gs>
            <a:gs pos="100000">
              <a:schemeClr val="accent2">
                <a:hueOff val="812888"/>
                <a:satOff val="-3979"/>
                <a:lumOff val="2235"/>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Evaluation</a:t>
          </a:r>
          <a:endParaRPr lang="en-IN" sz="2600" kern="1200" dirty="0"/>
        </a:p>
      </dsp:txBody>
      <dsp:txXfrm>
        <a:off x="6630215" y="2609259"/>
        <a:ext cx="2267766" cy="1327616"/>
      </dsp:txXfrm>
    </dsp:sp>
    <dsp:sp modelId="{09251437-A075-47E4-933A-9757EECBA7CD}">
      <dsp:nvSpPr>
        <dsp:cNvPr id="0" name=""/>
        <dsp:cNvSpPr/>
      </dsp:nvSpPr>
      <dsp:spPr>
        <a:xfrm rot="10800000">
          <a:off x="5883799" y="2981621"/>
          <a:ext cx="498279" cy="582892"/>
        </a:xfrm>
        <a:prstGeom prst="rightArrow">
          <a:avLst>
            <a:gd name="adj1" fmla="val 60000"/>
            <a:gd name="adj2" fmla="val 50000"/>
          </a:avLst>
        </a:prstGeom>
        <a:solidFill>
          <a:schemeClr val="accent2">
            <a:hueOff val="1016110"/>
            <a:satOff val="-4974"/>
            <a:lumOff val="2794"/>
            <a:alphaOff val="0"/>
          </a:schemeClr>
        </a:solidFill>
        <a:ln>
          <a:noFill/>
        </a:ln>
        <a:effectLst>
          <a:outerShdw blurRad="38100" dist="25400" dir="5400000" rotWithShape="0">
            <a:srgbClr val="000000">
              <a:alpha val="4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IN" sz="2100" kern="1200" dirty="0"/>
        </a:p>
      </dsp:txBody>
      <dsp:txXfrm rot="10800000">
        <a:off x="6033283" y="3098199"/>
        <a:ext cx="348795" cy="349736"/>
      </dsp:txXfrm>
    </dsp:sp>
    <dsp:sp modelId="{9D8B293E-75C5-48AE-9371-495C0A1F3138}">
      <dsp:nvSpPr>
        <dsp:cNvPr id="0" name=""/>
        <dsp:cNvSpPr/>
      </dsp:nvSpPr>
      <dsp:spPr>
        <a:xfrm>
          <a:off x="3298387" y="2567955"/>
          <a:ext cx="2350374" cy="1410224"/>
        </a:xfrm>
        <a:prstGeom prst="roundRect">
          <a:avLst>
            <a:gd name="adj" fmla="val 10000"/>
          </a:avLst>
        </a:prstGeom>
        <a:gradFill rotWithShape="0">
          <a:gsLst>
            <a:gs pos="0">
              <a:schemeClr val="accent2">
                <a:hueOff val="1083851"/>
                <a:satOff val="-5306"/>
                <a:lumOff val="2980"/>
                <a:alphaOff val="0"/>
                <a:tint val="98000"/>
                <a:lumMod val="114000"/>
              </a:schemeClr>
            </a:gs>
            <a:gs pos="100000">
              <a:schemeClr val="accent2">
                <a:hueOff val="1083851"/>
                <a:satOff val="-5306"/>
                <a:lumOff val="2980"/>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Modelling</a:t>
          </a:r>
          <a:endParaRPr lang="en-IN" sz="2600" kern="1200" dirty="0"/>
        </a:p>
      </dsp:txBody>
      <dsp:txXfrm>
        <a:off x="3339691" y="2609259"/>
        <a:ext cx="2267766" cy="1327616"/>
      </dsp:txXfrm>
    </dsp:sp>
    <dsp:sp modelId="{E68483CF-DC1C-45DD-9EFF-885924A99EA8}">
      <dsp:nvSpPr>
        <dsp:cNvPr id="0" name=""/>
        <dsp:cNvSpPr/>
      </dsp:nvSpPr>
      <dsp:spPr>
        <a:xfrm rot="10800000">
          <a:off x="2593275" y="2981621"/>
          <a:ext cx="498279" cy="582892"/>
        </a:xfrm>
        <a:prstGeom prst="rightArrow">
          <a:avLst>
            <a:gd name="adj1" fmla="val 60000"/>
            <a:gd name="adj2" fmla="val 50000"/>
          </a:avLst>
        </a:prstGeom>
        <a:solidFill>
          <a:schemeClr val="accent2">
            <a:hueOff val="1354814"/>
            <a:satOff val="-6632"/>
            <a:lumOff val="3725"/>
            <a:alphaOff val="0"/>
          </a:schemeClr>
        </a:solidFill>
        <a:ln>
          <a:noFill/>
        </a:ln>
        <a:effectLst>
          <a:outerShdw blurRad="38100" dist="25400" dir="5400000" rotWithShape="0">
            <a:srgbClr val="000000">
              <a:alpha val="45000"/>
            </a:srgbClr>
          </a:outerShdw>
        </a:effectLst>
        <a:scene3d>
          <a:camera prst="orthographicFront"/>
          <a:lightRig rig="threePt" dir="t">
            <a:rot lat="0" lon="0" rev="7500000"/>
          </a:lightRig>
        </a:scene3d>
        <a:sp3d z="-70000" extrusionH="63500" prstMaterial="matte">
          <a:bevelT w="25400" h="63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IN" sz="2100" kern="1200" dirty="0"/>
        </a:p>
      </dsp:txBody>
      <dsp:txXfrm rot="10800000">
        <a:off x="2742759" y="3098199"/>
        <a:ext cx="348795" cy="349736"/>
      </dsp:txXfrm>
    </dsp:sp>
    <dsp:sp modelId="{0BBC53F4-AC85-4543-A9BE-F96792169F0A}">
      <dsp:nvSpPr>
        <dsp:cNvPr id="0" name=""/>
        <dsp:cNvSpPr/>
      </dsp:nvSpPr>
      <dsp:spPr>
        <a:xfrm>
          <a:off x="7863" y="2567955"/>
          <a:ext cx="2350374" cy="1410224"/>
        </a:xfrm>
        <a:prstGeom prst="roundRect">
          <a:avLst>
            <a:gd name="adj" fmla="val 10000"/>
          </a:avLst>
        </a:prstGeom>
        <a:gradFill rotWithShape="0">
          <a:gsLst>
            <a:gs pos="0">
              <a:schemeClr val="accent2">
                <a:hueOff val="1354814"/>
                <a:satOff val="-6632"/>
                <a:lumOff val="3725"/>
                <a:alphaOff val="0"/>
                <a:tint val="98000"/>
                <a:lumMod val="114000"/>
              </a:schemeClr>
            </a:gs>
            <a:gs pos="100000">
              <a:schemeClr val="accent2">
                <a:hueOff val="1354814"/>
                <a:satOff val="-6632"/>
                <a:lumOff val="3725"/>
                <a:alphaOff val="0"/>
                <a:shade val="90000"/>
                <a:lumMod val="84000"/>
              </a:schemeClr>
            </a:gs>
          </a:gsLst>
          <a:lin ang="5400000" scaled="0"/>
        </a:gradFill>
        <a:ln>
          <a:noFill/>
        </a:ln>
        <a:effectLst>
          <a:outerShdw blurRad="38100" dist="25400" dir="5400000" rotWithShape="0">
            <a:srgbClr val="000000">
              <a:alpha val="4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IN" sz="2600" kern="1200" dirty="0"/>
            <a:t>Predicting</a:t>
          </a:r>
        </a:p>
      </dsp:txBody>
      <dsp:txXfrm>
        <a:off x="49167" y="2609259"/>
        <a:ext cx="2267766" cy="1327616"/>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56BA6E-648A-427B-9E22-9C6BB739CF98}" type="datetimeFigureOut">
              <a:rPr lang="en-IN" smtClean="0"/>
              <a:t>23-05-2022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F77955-C47D-4ECF-9269-8DBE48D8F7B8}" type="slidenum">
              <a:rPr lang="en-IN" smtClean="0"/>
              <a:t>‹#›</a:t>
            </a:fld>
            <a:endParaRPr lang="en-IN" dirty="0"/>
          </a:p>
        </p:txBody>
      </p:sp>
    </p:spTree>
    <p:extLst>
      <p:ext uri="{BB962C8B-B14F-4D97-AF65-F5344CB8AC3E}">
        <p14:creationId xmlns:p14="http://schemas.microsoft.com/office/powerpoint/2010/main" val="1465167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373382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2832744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38642397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164110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29969498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3280659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4"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23834025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19197656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663781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1682707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1693840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1529234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3332658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3"/>
          <p:cNvSpPr>
            <a:spLocks noGrp="1"/>
          </p:cNvSpPr>
          <p:nvPr>
            <p:ph type="ftr" sz="quarter" idx="11"/>
          </p:nvPr>
        </p:nvSpPr>
        <p:spPr/>
        <p:txBody>
          <a:bodyPr/>
          <a:lstStyle/>
          <a:p>
            <a:endParaRPr lang="en-IN" dirty="0"/>
          </a:p>
        </p:txBody>
      </p:sp>
      <p:sp>
        <p:nvSpPr>
          <p:cNvPr id="6" name="Slide Number Placeholder 4"/>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2378648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2"/>
          <p:cNvSpPr>
            <a:spLocks noGrp="1"/>
          </p:cNvSpPr>
          <p:nvPr>
            <p:ph type="ftr" sz="quarter" idx="11"/>
          </p:nvPr>
        </p:nvSpPr>
        <p:spPr/>
        <p:txBody>
          <a:bodyPr/>
          <a:lstStyle/>
          <a:p>
            <a:endParaRPr lang="en-IN" dirty="0"/>
          </a:p>
        </p:txBody>
      </p:sp>
      <p:sp>
        <p:nvSpPr>
          <p:cNvPr id="6" name="Slide Number Placeholder 3"/>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3474254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5" name="Footer Placeholder 5"/>
          <p:cNvSpPr>
            <a:spLocks noGrp="1"/>
          </p:cNvSpPr>
          <p:nvPr>
            <p:ph type="ftr" sz="quarter" idx="11"/>
          </p:nvPr>
        </p:nvSpPr>
        <p:spPr/>
        <p:txBody>
          <a:bodyPr/>
          <a:lstStyle/>
          <a:p>
            <a:endParaRPr lang="en-IN" dirty="0"/>
          </a:p>
        </p:txBody>
      </p:sp>
      <p:sp>
        <p:nvSpPr>
          <p:cNvPr id="6" name="Slide Number Placeholder 6"/>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4108295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B5AA9D-5104-4A78-928C-470E86FEB1AB}" type="datetimeFigureOut">
              <a:rPr lang="en-IN" smtClean="0"/>
              <a:t>23-05-2022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8188FC74-26E1-4CF3-A343-6CFD0A319261}" type="slidenum">
              <a:rPr lang="en-IN" smtClean="0"/>
              <a:t>‹#›</a:t>
            </a:fld>
            <a:endParaRPr lang="en-IN" dirty="0"/>
          </a:p>
        </p:txBody>
      </p:sp>
    </p:spTree>
    <p:extLst>
      <p:ext uri="{BB962C8B-B14F-4D97-AF65-F5344CB8AC3E}">
        <p14:creationId xmlns:p14="http://schemas.microsoft.com/office/powerpoint/2010/main" val="1911653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9B5AA9D-5104-4A78-928C-470E86FEB1AB}" type="datetimeFigureOut">
              <a:rPr lang="en-IN" smtClean="0"/>
              <a:t>23-05-2022</a:t>
            </a:fld>
            <a:endParaRPr lang="en-IN"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188FC74-26E1-4CF3-A343-6CFD0A319261}" type="slidenum">
              <a:rPr lang="en-IN" smtClean="0"/>
              <a:t>‹#›</a:t>
            </a:fld>
            <a:endParaRPr lang="en-IN" dirty="0"/>
          </a:p>
        </p:txBody>
      </p:sp>
    </p:spTree>
    <p:extLst>
      <p:ext uri="{BB962C8B-B14F-4D97-AF65-F5344CB8AC3E}">
        <p14:creationId xmlns:p14="http://schemas.microsoft.com/office/powerpoint/2010/main" val="2189946517"/>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analyticsindiamag.com/hands-on-guide-to-predict-fake-news-using-logistic-regression-svm-and-naive-bayes-methods/"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emscad.samos.aegean.gr/"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A0737-A7ED-434E-8A5F-FB81C77E1842}"/>
              </a:ext>
            </a:extLst>
          </p:cNvPr>
          <p:cNvSpPr>
            <a:spLocks noGrp="1"/>
          </p:cNvSpPr>
          <p:nvPr>
            <p:ph type="ctrTitle"/>
          </p:nvPr>
        </p:nvSpPr>
        <p:spPr>
          <a:xfrm>
            <a:off x="1182103" y="521368"/>
            <a:ext cx="8825658" cy="1108469"/>
          </a:xfrm>
        </p:spPr>
        <p:txBody>
          <a:bodyPr/>
          <a:lstStyle/>
          <a:p>
            <a:pPr algn="ctr"/>
            <a:r>
              <a:rPr lang="en-US" sz="6600"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Fake Job Prediction</a:t>
            </a:r>
            <a:endParaRPr lang="en-IN" sz="6600"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78F8B43-9D10-4F4F-8EEC-2D38EB978B3F}"/>
              </a:ext>
            </a:extLst>
          </p:cNvPr>
          <p:cNvSpPr>
            <a:spLocks noGrp="1"/>
          </p:cNvSpPr>
          <p:nvPr>
            <p:ph type="subTitle" idx="1"/>
          </p:nvPr>
        </p:nvSpPr>
        <p:spPr>
          <a:xfrm>
            <a:off x="1562478" y="4164984"/>
            <a:ext cx="8825658" cy="2102338"/>
          </a:xfrm>
        </p:spPr>
        <p:style>
          <a:lnRef idx="0">
            <a:schemeClr val="accent5"/>
          </a:lnRef>
          <a:fillRef idx="3">
            <a:schemeClr val="accent5"/>
          </a:fillRef>
          <a:effectRef idx="3">
            <a:schemeClr val="accent5"/>
          </a:effectRef>
          <a:fontRef idx="minor">
            <a:schemeClr val="lt1"/>
          </a:fontRef>
        </p:style>
        <p:txBody>
          <a:bodyPr>
            <a:normAutofit lnSpcReduction="10000"/>
          </a:bodyPr>
          <a:lstStyle/>
          <a:p>
            <a:pPr algn="ctr"/>
            <a:r>
              <a:rPr lang="en-US" b="1"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Project by: </a:t>
            </a:r>
          </a:p>
          <a:p>
            <a:pPr algn="ctr"/>
            <a:r>
              <a:rPr lang="en-US" b="1"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Deeksha M Deshmukh</a:t>
            </a:r>
          </a:p>
          <a:p>
            <a:pPr algn="ctr"/>
            <a:r>
              <a:rPr lang="en-US" b="1"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Hamza Dalal</a:t>
            </a:r>
          </a:p>
          <a:p>
            <a:pPr algn="ctr"/>
            <a:r>
              <a:rPr lang="en-US" b="1"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Shravani unche</a:t>
            </a:r>
          </a:p>
          <a:p>
            <a:pPr algn="ctr"/>
            <a:r>
              <a:rPr lang="en-US" b="1"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Bhagyalaxmi Maharana</a:t>
            </a:r>
          </a:p>
          <a:p>
            <a:pPr algn="ctr"/>
            <a:endParaRPr lang="en-US" b="1"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0194" y="1820779"/>
            <a:ext cx="3193131" cy="22576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57172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C72DD-F925-435F-8E06-089BCAA56AED}"/>
              </a:ext>
            </a:extLst>
          </p:cNvPr>
          <p:cNvSpPr>
            <a:spLocks noGrp="1"/>
          </p:cNvSpPr>
          <p:nvPr>
            <p:ph type="title"/>
          </p:nvPr>
        </p:nvSpPr>
        <p:spPr>
          <a:xfrm>
            <a:off x="0" y="358449"/>
            <a:ext cx="10534079" cy="1400530"/>
          </a:xfrm>
        </p:spPr>
        <p:txBody>
          <a:bodyPr/>
          <a:lstStyle/>
          <a:p>
            <a:r>
              <a:rPr lang="en-US" sz="4400"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DATA CLEANING &amp; PREPROCESSING:</a:t>
            </a:r>
            <a:endParaRPr lang="en-IN"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492F5B2-C880-480D-99E5-958A2EDC6F65}"/>
              </a:ext>
            </a:extLst>
          </p:cNvPr>
          <p:cNvSpPr>
            <a:spLocks noGrp="1"/>
          </p:cNvSpPr>
          <p:nvPr>
            <p:ph idx="1"/>
          </p:nvPr>
        </p:nvSpPr>
        <p:spPr>
          <a:xfrm>
            <a:off x="1103312" y="1432874"/>
            <a:ext cx="9992036" cy="4815525"/>
          </a:xfrm>
        </p:spPr>
        <p:txBody>
          <a:bodyPr/>
          <a:lstStyle/>
          <a:p>
            <a:pPr marL="0" indent="0">
              <a:buNone/>
            </a:pPr>
            <a:endParaRPr lang="en-IN" dirty="0"/>
          </a:p>
        </p:txBody>
      </p:sp>
      <p:sp>
        <p:nvSpPr>
          <p:cNvPr id="5" name="Rectangle: Rounded Corners 4">
            <a:extLst>
              <a:ext uri="{FF2B5EF4-FFF2-40B4-BE49-F238E27FC236}">
                <a16:creationId xmlns:a16="http://schemas.microsoft.com/office/drawing/2014/main" id="{BA7E6760-2D5E-4596-A22C-A62BDCB7F26C}"/>
              </a:ext>
            </a:extLst>
          </p:cNvPr>
          <p:cNvSpPr/>
          <p:nvPr/>
        </p:nvSpPr>
        <p:spPr>
          <a:xfrm>
            <a:off x="5024487" y="1758979"/>
            <a:ext cx="2007909" cy="1216058"/>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Removing Null Values</a:t>
            </a:r>
            <a:endParaRPr lang="en-IN" dirty="0">
              <a:ln w="0"/>
              <a:solidFill>
                <a:schemeClr val="tx1"/>
              </a:solidFill>
              <a:effectLst>
                <a:outerShdw blurRad="38100" dist="19050" dir="2700000" algn="tl" rotWithShape="0">
                  <a:schemeClr val="dk1">
                    <a:alpha val="40000"/>
                  </a:schemeClr>
                </a:outerShdw>
              </a:effectLst>
            </a:endParaRPr>
          </a:p>
        </p:txBody>
      </p:sp>
      <p:sp>
        <p:nvSpPr>
          <p:cNvPr id="6" name="Rectangle: Rounded Corners 5">
            <a:extLst>
              <a:ext uri="{FF2B5EF4-FFF2-40B4-BE49-F238E27FC236}">
                <a16:creationId xmlns:a16="http://schemas.microsoft.com/office/drawing/2014/main" id="{3E3A85A9-6D43-47D6-B9B7-B473C092728F}"/>
              </a:ext>
            </a:extLst>
          </p:cNvPr>
          <p:cNvSpPr/>
          <p:nvPr/>
        </p:nvSpPr>
        <p:spPr>
          <a:xfrm>
            <a:off x="8050492" y="3280575"/>
            <a:ext cx="2149312" cy="1265548"/>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Removing unnecessary columns</a:t>
            </a:r>
            <a:endParaRPr lang="en-IN" dirty="0">
              <a:ln w="0"/>
              <a:solidFill>
                <a:schemeClr val="tx1"/>
              </a:solidFill>
              <a:effectLst>
                <a:outerShdw blurRad="38100" dist="19050" dir="2700000" algn="tl" rotWithShape="0">
                  <a:schemeClr val="dk1">
                    <a:alpha val="40000"/>
                  </a:schemeClr>
                </a:outerShdw>
              </a:effectLst>
            </a:endParaRPr>
          </a:p>
        </p:txBody>
      </p:sp>
      <p:sp>
        <p:nvSpPr>
          <p:cNvPr id="8" name="Rectangle: Rounded Corners 7">
            <a:extLst>
              <a:ext uri="{FF2B5EF4-FFF2-40B4-BE49-F238E27FC236}">
                <a16:creationId xmlns:a16="http://schemas.microsoft.com/office/drawing/2014/main" id="{05978EF6-5FB8-4A31-88FF-5B7DA2038E16}"/>
              </a:ext>
            </a:extLst>
          </p:cNvPr>
          <p:cNvSpPr/>
          <p:nvPr/>
        </p:nvSpPr>
        <p:spPr>
          <a:xfrm>
            <a:off x="2143028" y="3280575"/>
            <a:ext cx="1998482" cy="1265548"/>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Extracting data from columns</a:t>
            </a:r>
            <a:endParaRPr lang="en-IN" dirty="0">
              <a:ln w="0"/>
              <a:solidFill>
                <a:schemeClr val="tx1"/>
              </a:solidFill>
              <a:effectLst>
                <a:outerShdw blurRad="38100" dist="19050" dir="2700000" algn="tl" rotWithShape="0">
                  <a:schemeClr val="dk1">
                    <a:alpha val="40000"/>
                  </a:schemeClr>
                </a:outerShdw>
              </a:effectLst>
            </a:endParaRPr>
          </a:p>
        </p:txBody>
      </p:sp>
      <p:sp>
        <p:nvSpPr>
          <p:cNvPr id="9" name="Rectangle: Rounded Corners 8">
            <a:extLst>
              <a:ext uri="{FF2B5EF4-FFF2-40B4-BE49-F238E27FC236}">
                <a16:creationId xmlns:a16="http://schemas.microsoft.com/office/drawing/2014/main" id="{DED79CAC-6B78-4EE7-8B52-9C069C9E8791}"/>
              </a:ext>
            </a:extLst>
          </p:cNvPr>
          <p:cNvSpPr/>
          <p:nvPr/>
        </p:nvSpPr>
        <p:spPr>
          <a:xfrm>
            <a:off x="5054338" y="4924625"/>
            <a:ext cx="2083323" cy="1216058"/>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Combined</a:t>
            </a:r>
            <a:r>
              <a:rPr lang="en-US" dirty="0">
                <a:ln w="0"/>
                <a:solidFill>
                  <a:schemeClr val="tx1"/>
                </a:solidFill>
                <a:effectLst>
                  <a:outerShdw blurRad="38100" dist="19050" dir="2700000" algn="tl" rotWithShape="0">
                    <a:schemeClr val="dk1">
                      <a:alpha val="40000"/>
                    </a:schemeClr>
                  </a:outerShdw>
                </a:effectLst>
              </a:rPr>
              <a:t> columns to get fraudulent texts</a:t>
            </a:r>
            <a:endParaRPr lang="en-IN" dirty="0"/>
          </a:p>
        </p:txBody>
      </p:sp>
      <p:sp>
        <p:nvSpPr>
          <p:cNvPr id="10" name="Cloud 9">
            <a:extLst>
              <a:ext uri="{FF2B5EF4-FFF2-40B4-BE49-F238E27FC236}">
                <a16:creationId xmlns:a16="http://schemas.microsoft.com/office/drawing/2014/main" id="{F2E9A9A6-4D02-46C1-BE05-C605489F657F}"/>
              </a:ext>
            </a:extLst>
          </p:cNvPr>
          <p:cNvSpPr/>
          <p:nvPr/>
        </p:nvSpPr>
        <p:spPr>
          <a:xfrm>
            <a:off x="4905079" y="3317057"/>
            <a:ext cx="2232582" cy="1265548"/>
          </a:xfrm>
          <a:prstGeom prst="cloud">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Text pre-processing</a:t>
            </a:r>
            <a:endParaRPr lang="en-IN" dirty="0"/>
          </a:p>
        </p:txBody>
      </p:sp>
    </p:spTree>
    <p:extLst>
      <p:ext uri="{BB962C8B-B14F-4D97-AF65-F5344CB8AC3E}">
        <p14:creationId xmlns:p14="http://schemas.microsoft.com/office/powerpoint/2010/main" val="3848007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50695" y="1780923"/>
            <a:ext cx="6312568" cy="31562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1582" y="3940844"/>
            <a:ext cx="2171700" cy="2105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77325" y="1388395"/>
            <a:ext cx="2777791" cy="146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915641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44172-58E3-4E5B-94DE-FBBB0686585B}"/>
              </a:ext>
            </a:extLst>
          </p:cNvPr>
          <p:cNvSpPr>
            <a:spLocks noGrp="1"/>
          </p:cNvSpPr>
          <p:nvPr>
            <p:ph type="title"/>
          </p:nvPr>
        </p:nvSpPr>
        <p:spPr/>
        <p:txBody>
          <a:bodyPr/>
          <a:lstStyle/>
          <a:p>
            <a:pPr algn="ctr"/>
            <a:r>
              <a:rPr lang="en-US" sz="4400"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DATA VISUALIZATION</a:t>
            </a:r>
            <a:endParaRPr lang="en-IN"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03EAF04-D2AF-47D9-94F6-269CB6F013BA}"/>
              </a:ext>
            </a:extLst>
          </p:cNvPr>
          <p:cNvSpPr>
            <a:spLocks noGrp="1"/>
          </p:cNvSpPr>
          <p:nvPr>
            <p:ph idx="1"/>
          </p:nvPr>
        </p:nvSpPr>
        <p:spPr/>
        <p:txBody>
          <a:bodyPr/>
          <a:lstStyle/>
          <a:p>
            <a:r>
              <a:rPr lang="en-US" dirty="0"/>
              <a:t>Count for Real and Fraudulent Jobs:</a:t>
            </a:r>
          </a:p>
          <a:p>
            <a:endParaRPr lang="en-IN" dirty="0"/>
          </a:p>
        </p:txBody>
      </p:sp>
      <p:pic>
        <p:nvPicPr>
          <p:cNvPr id="7" name="Picture 6">
            <a:extLst>
              <a:ext uri="{FF2B5EF4-FFF2-40B4-BE49-F238E27FC236}">
                <a16:creationId xmlns:a16="http://schemas.microsoft.com/office/drawing/2014/main" id="{9D994A80-9ADE-4F8F-8487-2068C06EEF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9258" y="2719061"/>
            <a:ext cx="4858428" cy="3267531"/>
          </a:xfrm>
          <a:prstGeom prst="rect">
            <a:avLst/>
          </a:prstGeom>
        </p:spPr>
      </p:pic>
    </p:spTree>
    <p:extLst>
      <p:ext uri="{BB962C8B-B14F-4D97-AF65-F5344CB8AC3E}">
        <p14:creationId xmlns:p14="http://schemas.microsoft.com/office/powerpoint/2010/main" val="492197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864B6-AFB6-4525-9578-7AD208CA68F6}"/>
              </a:ext>
            </a:extLst>
          </p:cNvPr>
          <p:cNvSpPr>
            <a:spLocks noGrp="1"/>
          </p:cNvSpPr>
          <p:nvPr>
            <p:ph type="title"/>
          </p:nvPr>
        </p:nvSpPr>
        <p:spPr/>
        <p:txBody>
          <a:bodyPr/>
          <a:lstStyle/>
          <a:p>
            <a:pPr algn="ctr"/>
            <a:r>
              <a:rPr lang="en-US" b="1" u="sng" dirty="0">
                <a:solidFill>
                  <a:schemeClr val="bg1"/>
                </a:solidFill>
                <a:effectLst>
                  <a:outerShdw blurRad="38100" dist="38100" dir="2700000" algn="tl">
                    <a:srgbClr val="000000">
                      <a:alpha val="43137"/>
                    </a:srgbClr>
                  </a:outerShdw>
                </a:effectLst>
                <a:latin typeface="Arial" pitchFamily="34" charset="0"/>
                <a:cs typeface="Arial" pitchFamily="34" charset="0"/>
              </a:rPr>
              <a:t>Country wise job postings:</a:t>
            </a:r>
            <a:endPar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endParaRPr>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43200" y="1957060"/>
            <a:ext cx="5655257" cy="4194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0877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7"/>
            <a:ext cx="9404723" cy="1727003"/>
          </a:xfrm>
        </p:spPr>
        <p:txBody>
          <a:bodyPr/>
          <a:lstStyle/>
          <a:p>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Correlation Matrix: </a:t>
            </a:r>
            <a:b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br>
            <a:r>
              <a:rPr lang="en-US" sz="2400" dirty="0">
                <a:solidFill>
                  <a:schemeClr val="bg1"/>
                </a:solidFill>
                <a:latin typeface="Arial" pitchFamily="34" charset="0"/>
                <a:cs typeface="Arial" pitchFamily="34" charset="0"/>
              </a:rPr>
              <a:t>The correlation matrix does not exhibit any strong positive or negative correlations between the numeric data</a:t>
            </a:r>
            <a:r>
              <a:rPr lang="en-US" dirty="0">
                <a:solidFill>
                  <a:schemeClr val="bg1"/>
                </a:solidFill>
              </a:rPr>
              <a:t>.</a:t>
            </a:r>
            <a:br>
              <a:rPr lang="en-IN" dirty="0">
                <a:solidFill>
                  <a:schemeClr val="bg1"/>
                </a:solidFill>
              </a:rPr>
            </a:br>
            <a:endPar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5612" y="2179721"/>
            <a:ext cx="5114925" cy="3925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7193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858" y="420634"/>
            <a:ext cx="9404723" cy="1400530"/>
          </a:xfrm>
        </p:spPr>
        <p:txBody>
          <a:bodyPr/>
          <a:lstStyle/>
          <a:p>
            <a:r>
              <a:rPr lang="en-IN" sz="2800" dirty="0">
                <a:solidFill>
                  <a:schemeClr val="bg1"/>
                </a:solidFill>
                <a:latin typeface="Arial" pitchFamily="34" charset="0"/>
                <a:cs typeface="Arial" pitchFamily="34" charset="0"/>
              </a:rPr>
              <a:t>The graph below shows which states produces the greatest number of jobs. California, New York and Texas have the highest number of job postings</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9405" y="2353594"/>
            <a:ext cx="5730875" cy="3736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806169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400" dirty="0">
                <a:solidFill>
                  <a:schemeClr val="bg1"/>
                </a:solidFill>
                <a:latin typeface="Arial" pitchFamily="34" charset="0"/>
                <a:cs typeface="Arial" pitchFamily="34" charset="0"/>
              </a:rPr>
              <a:t>The graph below shows that Texas and California have a higher possibility of fake jobs as compared to other states. To dig one level deeper into and include states as well a ratio is created. </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8146" y="2518610"/>
            <a:ext cx="4756233" cy="365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13793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0069" y="468760"/>
            <a:ext cx="9404723" cy="1400530"/>
          </a:xfrm>
        </p:spPr>
        <p:txBody>
          <a:bodyPr/>
          <a:lstStyle/>
          <a:p>
            <a:r>
              <a:rPr lang="en-IN" sz="2400" dirty="0">
                <a:solidFill>
                  <a:schemeClr val="bg1"/>
                </a:solidFill>
                <a:latin typeface="Arial" pitchFamily="34" charset="0"/>
                <a:cs typeface="Arial" pitchFamily="34" charset="0"/>
              </a:rPr>
              <a:t>Bakersfield in California has a fake to real job ratio of 15:1 and Dallas, Texas has a ratio of 12:1. Any job postings from these locations will certainly have a high chance of being fraudulent. </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3732" y="1540043"/>
            <a:ext cx="6639932" cy="4880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070275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chemeClr val="bg1"/>
                </a:solidFill>
                <a:latin typeface="Arial" pitchFamily="34" charset="0"/>
                <a:cs typeface="Arial" pitchFamily="34" charset="0"/>
              </a:rPr>
              <a:t>The graphs above show that most fraudulent jobs belong to the full-time category and usually for entry-level positions requiring a bachelor’s degree or high school education.</a:t>
            </a:r>
            <a:br>
              <a:rPr lang="en-IN" sz="2000" dirty="0">
                <a:solidFill>
                  <a:schemeClr val="bg1"/>
                </a:solidFill>
                <a:latin typeface="Arial" pitchFamily="34" charset="0"/>
                <a:cs typeface="Arial" pitchFamily="34" charset="0"/>
              </a:rPr>
            </a:br>
            <a:endParaRPr lang="en-IN" sz="2000" dirty="0">
              <a:solidFill>
                <a:schemeClr val="bg1"/>
              </a:solidFill>
              <a:latin typeface="Arial" pitchFamily="34" charset="0"/>
              <a:cs typeface="Arial" pitchFamily="34" charset="0"/>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434" y="1613735"/>
            <a:ext cx="3762375" cy="3067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60644" y="1675896"/>
            <a:ext cx="3762375" cy="3324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2809" y="2711365"/>
            <a:ext cx="3762375" cy="4352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22305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D9DB3-D9B9-446F-A6C9-F6E0EDC8F6DF}"/>
              </a:ext>
            </a:extLst>
          </p:cNvPr>
          <p:cNvSpPr>
            <a:spLocks noGrp="1"/>
          </p:cNvSpPr>
          <p:nvPr>
            <p:ph type="title"/>
          </p:nvPr>
        </p:nvSpPr>
        <p:spPr/>
        <p:txBody>
          <a:bodyPr/>
          <a:lstStyle/>
          <a:p>
            <a:pPr algn="ctr"/>
            <a:r>
              <a:rPr lang="en-US" b="1" u="sng" dirty="0">
                <a:solidFill>
                  <a:schemeClr val="bg1"/>
                </a:solidFill>
                <a:effectLst>
                  <a:outerShdw blurRad="38100" dist="38100" dir="2700000" algn="tl">
                    <a:srgbClr val="000000">
                      <a:alpha val="43137"/>
                    </a:srgbClr>
                  </a:outerShdw>
                </a:effectLst>
                <a:latin typeface="Arial" pitchFamily="34" charset="0"/>
                <a:cs typeface="Arial" pitchFamily="34" charset="0"/>
              </a:rPr>
              <a:t>No. of Jobs with Experience:</a:t>
            </a:r>
            <a:endPar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endParaRPr>
          </a:p>
        </p:txBody>
      </p:sp>
      <p:pic>
        <p:nvPicPr>
          <p:cNvPr id="5" name="Content Placeholder 4">
            <a:extLst>
              <a:ext uri="{FF2B5EF4-FFF2-40B4-BE49-F238E27FC236}">
                <a16:creationId xmlns:a16="http://schemas.microsoft.com/office/drawing/2014/main" id="{F6365FBB-14E1-480E-80DD-38A8F3ABFAA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94822" y="2052638"/>
            <a:ext cx="7164132" cy="4195762"/>
          </a:xfrm>
        </p:spPr>
      </p:pic>
    </p:spTree>
    <p:extLst>
      <p:ext uri="{BB962C8B-B14F-4D97-AF65-F5344CB8AC3E}">
        <p14:creationId xmlns:p14="http://schemas.microsoft.com/office/powerpoint/2010/main" val="1137857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00BBB-C822-4C36-9962-198E9178CE04}"/>
              </a:ext>
            </a:extLst>
          </p:cNvPr>
          <p:cNvSpPr>
            <a:spLocks noGrp="1"/>
          </p:cNvSpPr>
          <p:nvPr>
            <p:ph type="title"/>
          </p:nvPr>
        </p:nvSpPr>
        <p:spPr/>
        <p:txBody>
          <a:bodyPr/>
          <a:lstStyle/>
          <a:p>
            <a:endParaRPr lang="en-IN" dirty="0"/>
          </a:p>
        </p:txBody>
      </p:sp>
      <p:grpSp>
        <p:nvGrpSpPr>
          <p:cNvPr id="6" name="Google Shape;111;p2"/>
          <p:cNvGrpSpPr/>
          <p:nvPr/>
        </p:nvGrpSpPr>
        <p:grpSpPr>
          <a:xfrm>
            <a:off x="2032001" y="719673"/>
            <a:ext cx="8127997" cy="5418651"/>
            <a:chOff x="1" y="7"/>
            <a:chExt cx="8127997" cy="5418651"/>
          </a:xfrm>
        </p:grpSpPr>
        <p:sp>
          <p:nvSpPr>
            <p:cNvPr id="7" name="Google Shape;112;p2"/>
            <p:cNvSpPr/>
            <p:nvPr/>
          </p:nvSpPr>
          <p:spPr>
            <a:xfrm rot="5400000">
              <a:off x="-219471" y="219479"/>
              <a:ext cx="1463145" cy="1024202"/>
            </a:xfrm>
            <a:prstGeom prst="chevron">
              <a:avLst>
                <a:gd name="adj" fmla="val 50000"/>
              </a:avLst>
            </a:prstGeom>
            <a:blipFill rotWithShape="1">
              <a:blip r:embed="rId2">
                <a:alphaModFix/>
              </a:blip>
              <a:tile tx="0" ty="0" sx="60000" sy="58999" flip="none" algn="tl"/>
            </a:blipFill>
            <a:ln w="9525" cap="flat" cmpd="sng">
              <a:solidFill>
                <a:srgbClr val="AB84C6"/>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8" name="Google Shape;113;p2"/>
            <p:cNvSpPr txBox="1"/>
            <p:nvPr/>
          </p:nvSpPr>
          <p:spPr>
            <a:xfrm>
              <a:off x="1" y="512108"/>
              <a:ext cx="1024202" cy="438943"/>
            </a:xfrm>
            <a:prstGeom prst="rect">
              <a:avLst/>
            </a:prstGeom>
            <a:noFill/>
            <a:ln>
              <a:noFill/>
            </a:ln>
          </p:spPr>
          <p:txBody>
            <a:bodyPr spcFirstLastPara="1" wrap="square" lIns="18400" tIns="18400" rIns="18400" bIns="184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0"/>
                </a:spcAft>
                <a:buClr>
                  <a:schemeClr val="dk1"/>
                </a:buClr>
                <a:buSzPts val="2900"/>
                <a:buFont typeface="Rockwell"/>
                <a:buNone/>
              </a:pPr>
              <a:endParaRPr sz="2900" dirty="0">
                <a:solidFill>
                  <a:schemeClr val="lt1"/>
                </a:solidFill>
                <a:latin typeface="Rockwell"/>
                <a:ea typeface="Rockwell"/>
                <a:cs typeface="Rockwell"/>
                <a:sym typeface="Rockwell"/>
              </a:endParaRPr>
            </a:p>
          </p:txBody>
        </p:sp>
        <p:sp>
          <p:nvSpPr>
            <p:cNvPr id="9" name="Google Shape;114;p2"/>
            <p:cNvSpPr/>
            <p:nvPr/>
          </p:nvSpPr>
          <p:spPr>
            <a:xfrm rot="5400000">
              <a:off x="4100578" y="-3076368"/>
              <a:ext cx="951044" cy="7103797"/>
            </a:xfrm>
            <a:prstGeom prst="round2SameRect">
              <a:avLst>
                <a:gd name="adj1" fmla="val 16667"/>
                <a:gd name="adj2" fmla="val 0"/>
              </a:avLst>
            </a:prstGeom>
            <a:solidFill>
              <a:schemeClr val="lt1">
                <a:alpha val="89803"/>
              </a:schemeClr>
            </a:solidFill>
            <a:ln w="9525" cap="flat" cmpd="sng">
              <a:solidFill>
                <a:srgbClr val="AB84C6"/>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10" name="Google Shape;115;p2"/>
            <p:cNvSpPr txBox="1"/>
            <p:nvPr/>
          </p:nvSpPr>
          <p:spPr>
            <a:xfrm>
              <a:off x="1024202" y="46434"/>
              <a:ext cx="7057371" cy="858192"/>
            </a:xfrm>
            <a:prstGeom prst="rect">
              <a:avLst/>
            </a:prstGeom>
            <a:noFill/>
            <a:ln>
              <a:noFill/>
            </a:ln>
          </p:spPr>
          <p:txBody>
            <a:bodyPr spcFirstLastPara="1" wrap="square" lIns="199125" tIns="17775" rIns="17775" bIns="177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marR="0" lvl="1" indent="-285750" algn="l" rtl="0">
                <a:lnSpc>
                  <a:spcPct val="90000"/>
                </a:lnSpc>
                <a:spcBef>
                  <a:spcPts val="0"/>
                </a:spcBef>
                <a:spcAft>
                  <a:spcPts val="0"/>
                </a:spcAft>
                <a:buClr>
                  <a:schemeClr val="dk1"/>
                </a:buClr>
                <a:buSzPts val="2800"/>
                <a:buFont typeface="Rockwell"/>
                <a:buChar char="•"/>
              </a:pPr>
              <a:r>
                <a:rPr lang="en-US" sz="2800" b="0" i="0" u="none" strike="noStrike" cap="none" dirty="0">
                  <a:solidFill>
                    <a:schemeClr val="dk1"/>
                  </a:solidFill>
                  <a:latin typeface="Rockwell"/>
                  <a:ea typeface="Rockwell"/>
                  <a:cs typeface="Rockwell"/>
                  <a:sym typeface="Rockwell"/>
                </a:rPr>
                <a:t>Introduction</a:t>
              </a:r>
              <a:endParaRPr sz="2800" b="0" i="0" u="none" strike="noStrike" cap="none" dirty="0">
                <a:solidFill>
                  <a:schemeClr val="dk1"/>
                </a:solidFill>
                <a:latin typeface="Rockwell"/>
                <a:ea typeface="Rockwell"/>
                <a:cs typeface="Rockwell"/>
                <a:sym typeface="Rockwell"/>
              </a:endParaRPr>
            </a:p>
            <a:p>
              <a:pPr marL="285750" marR="0" lvl="1" indent="-285750" algn="l" rtl="0">
                <a:lnSpc>
                  <a:spcPct val="90000"/>
                </a:lnSpc>
                <a:spcBef>
                  <a:spcPts val="420"/>
                </a:spcBef>
                <a:spcAft>
                  <a:spcPts val="0"/>
                </a:spcAft>
                <a:buClr>
                  <a:schemeClr val="dk1"/>
                </a:buClr>
                <a:buSzPts val="2800"/>
                <a:buFont typeface="Rockwell"/>
                <a:buChar char="•"/>
              </a:pPr>
              <a:r>
                <a:rPr lang="en-US" sz="2800" b="0" i="0" u="none" strike="noStrike" cap="none" dirty="0">
                  <a:solidFill>
                    <a:schemeClr val="dk1"/>
                  </a:solidFill>
                  <a:latin typeface="Rockwell"/>
                  <a:ea typeface="Rockwell"/>
                  <a:cs typeface="Rockwell"/>
                  <a:sym typeface="Rockwell"/>
                </a:rPr>
                <a:t>Data Source</a:t>
              </a:r>
              <a:endParaRPr sz="2800" b="0" i="0" u="none" strike="noStrike" cap="none" dirty="0">
                <a:solidFill>
                  <a:schemeClr val="dk1"/>
                </a:solidFill>
                <a:latin typeface="Rockwell"/>
                <a:ea typeface="Rockwell"/>
                <a:cs typeface="Rockwell"/>
                <a:sym typeface="Rockwell"/>
              </a:endParaRPr>
            </a:p>
          </p:txBody>
        </p:sp>
        <p:sp>
          <p:nvSpPr>
            <p:cNvPr id="11" name="Google Shape;116;p2"/>
            <p:cNvSpPr/>
            <p:nvPr/>
          </p:nvSpPr>
          <p:spPr>
            <a:xfrm rot="5400000">
              <a:off x="-219471" y="1537981"/>
              <a:ext cx="1463145" cy="1024202"/>
            </a:xfrm>
            <a:prstGeom prst="chevron">
              <a:avLst>
                <a:gd name="adj" fmla="val 50000"/>
              </a:avLst>
            </a:prstGeom>
            <a:blipFill rotWithShape="1">
              <a:blip r:embed="rId2">
                <a:alphaModFix/>
              </a:blip>
              <a:tile tx="0" ty="0" sx="60000" sy="58999" flip="none" algn="tl"/>
            </a:blipFill>
            <a:ln w="9525" cap="flat" cmpd="sng">
              <a:solidFill>
                <a:srgbClr val="AB84C6"/>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12" name="Google Shape;117;p2"/>
            <p:cNvSpPr txBox="1"/>
            <p:nvPr/>
          </p:nvSpPr>
          <p:spPr>
            <a:xfrm>
              <a:off x="1" y="1830610"/>
              <a:ext cx="1024202" cy="438943"/>
            </a:xfrm>
            <a:prstGeom prst="rect">
              <a:avLst/>
            </a:prstGeom>
            <a:noFill/>
            <a:ln>
              <a:noFill/>
            </a:ln>
          </p:spPr>
          <p:txBody>
            <a:bodyPr spcFirstLastPara="1" wrap="square" lIns="18400" tIns="18400" rIns="18400" bIns="184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0"/>
                </a:spcAft>
                <a:buClr>
                  <a:schemeClr val="dk1"/>
                </a:buClr>
                <a:buSzPts val="2900"/>
                <a:buFont typeface="Rockwell"/>
                <a:buNone/>
              </a:pPr>
              <a:endParaRPr sz="2900" dirty="0">
                <a:solidFill>
                  <a:schemeClr val="lt1"/>
                </a:solidFill>
                <a:latin typeface="Rockwell"/>
                <a:ea typeface="Rockwell"/>
                <a:cs typeface="Rockwell"/>
                <a:sym typeface="Rockwell"/>
              </a:endParaRPr>
            </a:p>
          </p:txBody>
        </p:sp>
        <p:sp>
          <p:nvSpPr>
            <p:cNvPr id="13" name="Google Shape;118;p2"/>
            <p:cNvSpPr/>
            <p:nvPr/>
          </p:nvSpPr>
          <p:spPr>
            <a:xfrm rot="5400000">
              <a:off x="4100578" y="-1757866"/>
              <a:ext cx="951044" cy="7103797"/>
            </a:xfrm>
            <a:prstGeom prst="round2SameRect">
              <a:avLst>
                <a:gd name="adj1" fmla="val 16667"/>
                <a:gd name="adj2" fmla="val 0"/>
              </a:avLst>
            </a:prstGeom>
            <a:solidFill>
              <a:schemeClr val="lt1">
                <a:alpha val="89803"/>
              </a:schemeClr>
            </a:solidFill>
            <a:ln w="9525" cap="flat" cmpd="sng">
              <a:solidFill>
                <a:srgbClr val="AB84C6"/>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14" name="Google Shape;119;p2"/>
            <p:cNvSpPr txBox="1"/>
            <p:nvPr/>
          </p:nvSpPr>
          <p:spPr>
            <a:xfrm>
              <a:off x="1024202" y="1364936"/>
              <a:ext cx="7057371" cy="858192"/>
            </a:xfrm>
            <a:prstGeom prst="rect">
              <a:avLst/>
            </a:prstGeom>
            <a:noFill/>
            <a:ln>
              <a:noFill/>
            </a:ln>
          </p:spPr>
          <p:txBody>
            <a:bodyPr spcFirstLastPara="1" wrap="square" lIns="199125" tIns="17775" rIns="17775" bIns="177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marR="0" lvl="1" indent="-285750" algn="l" rtl="0">
                <a:lnSpc>
                  <a:spcPct val="90000"/>
                </a:lnSpc>
                <a:spcBef>
                  <a:spcPts val="0"/>
                </a:spcBef>
                <a:spcAft>
                  <a:spcPts val="0"/>
                </a:spcAft>
                <a:buClr>
                  <a:schemeClr val="dk1"/>
                </a:buClr>
                <a:buSzPts val="2800"/>
                <a:buFont typeface="Rockwell"/>
                <a:buChar char="•"/>
              </a:pPr>
              <a:r>
                <a:rPr lang="en-US" sz="2800" b="0" i="0" u="none" strike="noStrike" cap="none" dirty="0">
                  <a:solidFill>
                    <a:schemeClr val="dk1"/>
                  </a:solidFill>
                  <a:latin typeface="Rockwell"/>
                  <a:ea typeface="Rockwell"/>
                  <a:cs typeface="Rockwell"/>
                  <a:sym typeface="Rockwell"/>
                </a:rPr>
                <a:t>Data Preprocessing</a:t>
              </a:r>
              <a:endParaRPr sz="2800" b="0" i="0" u="none" strike="noStrike" cap="none" dirty="0">
                <a:solidFill>
                  <a:schemeClr val="dk1"/>
                </a:solidFill>
                <a:latin typeface="Rockwell"/>
                <a:ea typeface="Rockwell"/>
                <a:cs typeface="Rockwell"/>
                <a:sym typeface="Rockwell"/>
              </a:endParaRPr>
            </a:p>
            <a:p>
              <a:pPr marL="285750" marR="0" lvl="1" indent="-285750" algn="l" rtl="0">
                <a:lnSpc>
                  <a:spcPct val="90000"/>
                </a:lnSpc>
                <a:spcBef>
                  <a:spcPts val="420"/>
                </a:spcBef>
                <a:spcAft>
                  <a:spcPts val="0"/>
                </a:spcAft>
                <a:buClr>
                  <a:schemeClr val="dk1"/>
                </a:buClr>
                <a:buSzPts val="2800"/>
                <a:buFont typeface="Rockwell"/>
                <a:buChar char="•"/>
              </a:pPr>
              <a:r>
                <a:rPr lang="en-US" sz="2800" b="0" i="0" u="none" strike="noStrike" cap="none" dirty="0">
                  <a:solidFill>
                    <a:schemeClr val="dk1"/>
                  </a:solidFill>
                  <a:latin typeface="Rockwell"/>
                  <a:ea typeface="Rockwell"/>
                  <a:cs typeface="Rockwell"/>
                  <a:sym typeface="Rockwell"/>
                </a:rPr>
                <a:t>Visual Exploration</a:t>
              </a:r>
              <a:endParaRPr sz="2800" b="0" i="0" u="none" strike="noStrike" cap="none" dirty="0">
                <a:solidFill>
                  <a:schemeClr val="dk1"/>
                </a:solidFill>
                <a:latin typeface="Rockwell"/>
                <a:ea typeface="Rockwell"/>
                <a:cs typeface="Rockwell"/>
                <a:sym typeface="Rockwell"/>
              </a:endParaRPr>
            </a:p>
          </p:txBody>
        </p:sp>
        <p:sp>
          <p:nvSpPr>
            <p:cNvPr id="15" name="Google Shape;120;p2"/>
            <p:cNvSpPr/>
            <p:nvPr/>
          </p:nvSpPr>
          <p:spPr>
            <a:xfrm rot="5400000">
              <a:off x="-219471" y="2856483"/>
              <a:ext cx="1463145" cy="1024202"/>
            </a:xfrm>
            <a:prstGeom prst="chevron">
              <a:avLst>
                <a:gd name="adj" fmla="val 50000"/>
              </a:avLst>
            </a:prstGeom>
            <a:blipFill rotWithShape="1">
              <a:blip r:embed="rId2">
                <a:alphaModFix/>
              </a:blip>
              <a:tile tx="0" ty="0" sx="60000" sy="58999" flip="none" algn="tl"/>
            </a:blipFill>
            <a:ln w="9525" cap="flat" cmpd="sng">
              <a:solidFill>
                <a:srgbClr val="AB84C6"/>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16" name="Google Shape;121;p2"/>
            <p:cNvSpPr txBox="1"/>
            <p:nvPr/>
          </p:nvSpPr>
          <p:spPr>
            <a:xfrm>
              <a:off x="1" y="3149112"/>
              <a:ext cx="1024202" cy="438943"/>
            </a:xfrm>
            <a:prstGeom prst="rect">
              <a:avLst/>
            </a:prstGeom>
            <a:noFill/>
            <a:ln>
              <a:noFill/>
            </a:ln>
          </p:spPr>
          <p:txBody>
            <a:bodyPr spcFirstLastPara="1" wrap="square" lIns="18400" tIns="18400" rIns="18400" bIns="184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0"/>
                </a:spcAft>
                <a:buClr>
                  <a:schemeClr val="dk1"/>
                </a:buClr>
                <a:buSzPts val="2900"/>
                <a:buFont typeface="Rockwell"/>
                <a:buNone/>
              </a:pPr>
              <a:endParaRPr sz="2900" dirty="0">
                <a:solidFill>
                  <a:schemeClr val="lt1"/>
                </a:solidFill>
                <a:latin typeface="Rockwell"/>
                <a:ea typeface="Rockwell"/>
                <a:cs typeface="Rockwell"/>
                <a:sym typeface="Rockwell"/>
              </a:endParaRPr>
            </a:p>
          </p:txBody>
        </p:sp>
        <p:sp>
          <p:nvSpPr>
            <p:cNvPr id="17" name="Google Shape;122;p2"/>
            <p:cNvSpPr/>
            <p:nvPr/>
          </p:nvSpPr>
          <p:spPr>
            <a:xfrm rot="5400000">
              <a:off x="4100578" y="-439365"/>
              <a:ext cx="951044" cy="7103797"/>
            </a:xfrm>
            <a:prstGeom prst="round2SameRect">
              <a:avLst>
                <a:gd name="adj1" fmla="val 16667"/>
                <a:gd name="adj2" fmla="val 0"/>
              </a:avLst>
            </a:prstGeom>
            <a:solidFill>
              <a:schemeClr val="lt1">
                <a:alpha val="89803"/>
              </a:schemeClr>
            </a:solidFill>
            <a:ln w="9525" cap="flat" cmpd="sng">
              <a:solidFill>
                <a:srgbClr val="AB84C6"/>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18" name="Google Shape;123;p2"/>
            <p:cNvSpPr txBox="1"/>
            <p:nvPr/>
          </p:nvSpPr>
          <p:spPr>
            <a:xfrm>
              <a:off x="1024202" y="2683437"/>
              <a:ext cx="7057371" cy="858192"/>
            </a:xfrm>
            <a:prstGeom prst="rect">
              <a:avLst/>
            </a:prstGeom>
            <a:noFill/>
            <a:ln>
              <a:noFill/>
            </a:ln>
          </p:spPr>
          <p:txBody>
            <a:bodyPr spcFirstLastPara="1" wrap="square" lIns="199125" tIns="17775" rIns="17775" bIns="177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marR="0" lvl="1" indent="-285750" algn="l" rtl="0">
                <a:lnSpc>
                  <a:spcPct val="90000"/>
                </a:lnSpc>
                <a:spcBef>
                  <a:spcPts val="0"/>
                </a:spcBef>
                <a:spcAft>
                  <a:spcPts val="0"/>
                </a:spcAft>
                <a:buClr>
                  <a:schemeClr val="dk1"/>
                </a:buClr>
                <a:buSzPts val="2800"/>
                <a:buFont typeface="Rockwell"/>
                <a:buChar char="•"/>
              </a:pPr>
              <a:r>
                <a:rPr lang="en-US" sz="2800" b="0" i="0" u="none" strike="noStrike" cap="none" dirty="0">
                  <a:solidFill>
                    <a:schemeClr val="dk1"/>
                  </a:solidFill>
                  <a:latin typeface="Rockwell"/>
                  <a:ea typeface="Rockwell"/>
                  <a:cs typeface="Rockwell"/>
                  <a:sym typeface="Rockwell"/>
                </a:rPr>
                <a:t>Model Building – ML </a:t>
              </a:r>
            </a:p>
            <a:p>
              <a:pPr marL="285750" marR="0" lvl="1" indent="-285750" algn="l" rtl="0">
                <a:lnSpc>
                  <a:spcPct val="90000"/>
                </a:lnSpc>
                <a:spcBef>
                  <a:spcPts val="0"/>
                </a:spcBef>
                <a:spcAft>
                  <a:spcPts val="0"/>
                </a:spcAft>
                <a:buClr>
                  <a:schemeClr val="dk1"/>
                </a:buClr>
                <a:buSzPts val="2800"/>
                <a:buFont typeface="Rockwell"/>
                <a:buChar char="•"/>
              </a:pPr>
              <a:r>
                <a:rPr lang="en-US" sz="2800" b="0" i="0" u="none" strike="noStrike" cap="none" dirty="0">
                  <a:solidFill>
                    <a:schemeClr val="dk1"/>
                  </a:solidFill>
                  <a:latin typeface="Rockwell"/>
                  <a:ea typeface="Rockwell"/>
                  <a:cs typeface="Rockwell"/>
                  <a:sym typeface="Rockwell"/>
                </a:rPr>
                <a:t>Analysis</a:t>
              </a:r>
              <a:endParaRPr sz="2800" b="0" i="0" u="none" strike="noStrike" cap="none" dirty="0">
                <a:solidFill>
                  <a:schemeClr val="dk1"/>
                </a:solidFill>
                <a:latin typeface="Rockwell"/>
                <a:ea typeface="Rockwell"/>
                <a:cs typeface="Rockwell"/>
                <a:sym typeface="Rockwell"/>
              </a:endParaRPr>
            </a:p>
          </p:txBody>
        </p:sp>
        <p:sp>
          <p:nvSpPr>
            <p:cNvPr id="19" name="Google Shape;124;p2"/>
            <p:cNvSpPr/>
            <p:nvPr/>
          </p:nvSpPr>
          <p:spPr>
            <a:xfrm rot="5400000">
              <a:off x="-219471" y="4174985"/>
              <a:ext cx="1463145" cy="1024202"/>
            </a:xfrm>
            <a:prstGeom prst="chevron">
              <a:avLst>
                <a:gd name="adj" fmla="val 50000"/>
              </a:avLst>
            </a:prstGeom>
            <a:blipFill rotWithShape="1">
              <a:blip r:embed="rId2">
                <a:alphaModFix/>
              </a:blip>
              <a:tile tx="0" ty="0" sx="60000" sy="58999" flip="none" algn="tl"/>
            </a:blipFill>
            <a:ln w="9525" cap="flat" cmpd="sng">
              <a:solidFill>
                <a:srgbClr val="AB84C6"/>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20" name="Google Shape;125;p2"/>
            <p:cNvSpPr txBox="1"/>
            <p:nvPr/>
          </p:nvSpPr>
          <p:spPr>
            <a:xfrm>
              <a:off x="1" y="4467614"/>
              <a:ext cx="1024202" cy="438943"/>
            </a:xfrm>
            <a:prstGeom prst="rect">
              <a:avLst/>
            </a:prstGeom>
            <a:noFill/>
            <a:ln>
              <a:noFill/>
            </a:ln>
          </p:spPr>
          <p:txBody>
            <a:bodyPr spcFirstLastPara="1" wrap="square" lIns="18400" tIns="18400" rIns="18400" bIns="184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90000"/>
                </a:lnSpc>
                <a:spcBef>
                  <a:spcPts val="0"/>
                </a:spcBef>
                <a:spcAft>
                  <a:spcPts val="0"/>
                </a:spcAft>
                <a:buClr>
                  <a:schemeClr val="dk1"/>
                </a:buClr>
                <a:buSzPts val="2900"/>
                <a:buFont typeface="Rockwell"/>
                <a:buNone/>
              </a:pPr>
              <a:endParaRPr sz="2900" dirty="0">
                <a:solidFill>
                  <a:schemeClr val="lt1"/>
                </a:solidFill>
                <a:latin typeface="Rockwell"/>
                <a:ea typeface="Rockwell"/>
                <a:cs typeface="Rockwell"/>
                <a:sym typeface="Rockwell"/>
              </a:endParaRPr>
            </a:p>
          </p:txBody>
        </p:sp>
        <p:sp>
          <p:nvSpPr>
            <p:cNvPr id="21" name="Google Shape;126;p2"/>
            <p:cNvSpPr/>
            <p:nvPr/>
          </p:nvSpPr>
          <p:spPr>
            <a:xfrm rot="5400000">
              <a:off x="4100578" y="879136"/>
              <a:ext cx="951044" cy="7103797"/>
            </a:xfrm>
            <a:prstGeom prst="round2SameRect">
              <a:avLst>
                <a:gd name="adj1" fmla="val 16667"/>
                <a:gd name="adj2" fmla="val 0"/>
              </a:avLst>
            </a:prstGeom>
            <a:solidFill>
              <a:schemeClr val="lt1">
                <a:alpha val="89803"/>
              </a:schemeClr>
            </a:solidFill>
            <a:ln w="9525" cap="flat" cmpd="sng">
              <a:solidFill>
                <a:srgbClr val="AB84C6"/>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22" name="Google Shape;127;p2"/>
            <p:cNvSpPr txBox="1"/>
            <p:nvPr/>
          </p:nvSpPr>
          <p:spPr>
            <a:xfrm>
              <a:off x="1024202" y="4001938"/>
              <a:ext cx="7057371" cy="858192"/>
            </a:xfrm>
            <a:prstGeom prst="rect">
              <a:avLst/>
            </a:prstGeom>
            <a:noFill/>
            <a:ln>
              <a:noFill/>
            </a:ln>
          </p:spPr>
          <p:txBody>
            <a:bodyPr spcFirstLastPara="1" wrap="square" lIns="199125" tIns="17775" rIns="17775" bIns="177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marR="0" lvl="1" indent="-285750" algn="l" rtl="0">
                <a:lnSpc>
                  <a:spcPct val="90000"/>
                </a:lnSpc>
                <a:spcBef>
                  <a:spcPts val="0"/>
                </a:spcBef>
                <a:spcAft>
                  <a:spcPts val="0"/>
                </a:spcAft>
                <a:buClr>
                  <a:schemeClr val="dk1"/>
                </a:buClr>
                <a:buSzPts val="2800"/>
                <a:buFont typeface="Rockwell"/>
                <a:buChar char="•"/>
              </a:pPr>
              <a:r>
                <a:rPr lang="en-US" sz="2800" b="0" i="0" u="none" strike="noStrike" cap="none" dirty="0">
                  <a:solidFill>
                    <a:schemeClr val="dk1"/>
                  </a:solidFill>
                  <a:latin typeface="Rockwell"/>
                  <a:ea typeface="Rockwell"/>
                  <a:cs typeface="Rockwell"/>
                  <a:sym typeface="Rockwell"/>
                </a:rPr>
                <a:t>Future Enhancement  </a:t>
              </a:r>
              <a:endParaRPr sz="2800" b="0" i="0" u="none" strike="noStrike" cap="none" dirty="0">
                <a:solidFill>
                  <a:schemeClr val="dk1"/>
                </a:solidFill>
                <a:latin typeface="Rockwell"/>
                <a:ea typeface="Rockwell"/>
                <a:cs typeface="Rockwell"/>
                <a:sym typeface="Rockwell"/>
              </a:endParaRPr>
            </a:p>
            <a:p>
              <a:pPr marL="285750" marR="0" lvl="1" indent="-285750" algn="l" rtl="0">
                <a:lnSpc>
                  <a:spcPct val="90000"/>
                </a:lnSpc>
                <a:spcBef>
                  <a:spcPts val="420"/>
                </a:spcBef>
                <a:spcAft>
                  <a:spcPts val="0"/>
                </a:spcAft>
                <a:buClr>
                  <a:schemeClr val="dk1"/>
                </a:buClr>
                <a:buSzPts val="2800"/>
                <a:buFont typeface="Rockwell"/>
                <a:buChar char="•"/>
              </a:pPr>
              <a:r>
                <a:rPr lang="en-US" sz="2800" b="0" i="0" u="none" strike="noStrike" cap="none" dirty="0">
                  <a:solidFill>
                    <a:schemeClr val="dk1"/>
                  </a:solidFill>
                  <a:latin typeface="Rockwell"/>
                  <a:ea typeface="Rockwell"/>
                  <a:cs typeface="Rockwell"/>
                  <a:sym typeface="Rockwell"/>
                </a:rPr>
                <a:t>Conclusion</a:t>
              </a:r>
              <a:endParaRPr sz="2800" b="0" i="0" u="none" strike="noStrike" cap="none" dirty="0">
                <a:solidFill>
                  <a:schemeClr val="dk1"/>
                </a:solidFill>
                <a:latin typeface="Rockwell"/>
                <a:ea typeface="Rockwell"/>
                <a:cs typeface="Rockwell"/>
                <a:sym typeface="Rockwell"/>
              </a:endParaRPr>
            </a:p>
          </p:txBody>
        </p:sp>
      </p:grpSp>
    </p:spTree>
    <p:extLst>
      <p:ext uri="{BB962C8B-B14F-4D97-AF65-F5344CB8AC3E}">
        <p14:creationId xmlns:p14="http://schemas.microsoft.com/office/powerpoint/2010/main" val="3055195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2703F-7694-4C75-92DD-0080B50EE299}"/>
              </a:ext>
            </a:extLst>
          </p:cNvPr>
          <p:cNvSpPr>
            <a:spLocks noGrp="1"/>
          </p:cNvSpPr>
          <p:nvPr>
            <p:ph type="title"/>
          </p:nvPr>
        </p:nvSpPr>
        <p:spPr>
          <a:xfrm>
            <a:off x="646111" y="452717"/>
            <a:ext cx="9404723" cy="1837995"/>
          </a:xfrm>
          <a:noFill/>
        </p:spPr>
        <p:txBody>
          <a:bodyPr/>
          <a:lstStyle/>
          <a:p>
            <a:r>
              <a:rPr lang="en-US" sz="2400" b="1" dirty="0">
                <a:solidFill>
                  <a:schemeClr val="bg1"/>
                </a:solidFill>
                <a:effectLst/>
                <a:latin typeface="Arial" pitchFamily="34" charset="0"/>
                <a:cs typeface="Arial" pitchFamily="34" charset="0"/>
              </a:rPr>
              <a:t>What is wordcloud library in Python?</a:t>
            </a:r>
            <a:br>
              <a:rPr lang="en-US" sz="2400" b="1" dirty="0">
                <a:solidFill>
                  <a:schemeClr val="bg1"/>
                </a:solidFill>
                <a:effectLst/>
                <a:latin typeface="Arial" pitchFamily="34" charset="0"/>
                <a:cs typeface="Arial" pitchFamily="34" charset="0"/>
              </a:rPr>
            </a:br>
            <a:r>
              <a:rPr lang="en-US" sz="2400" b="0" i="0" dirty="0">
                <a:solidFill>
                  <a:schemeClr val="bg1"/>
                </a:solidFill>
                <a:effectLst/>
                <a:latin typeface="Arial" pitchFamily="34" charset="0"/>
                <a:cs typeface="Arial" pitchFamily="34" charset="0"/>
              </a:rPr>
              <a:t>A word cloud (also called tag cloud or weighted list) is </a:t>
            </a:r>
            <a:r>
              <a:rPr lang="en-US" sz="2400" b="1" i="0" dirty="0">
                <a:solidFill>
                  <a:schemeClr val="bg1"/>
                </a:solidFill>
                <a:effectLst/>
                <a:latin typeface="Arial" pitchFamily="34" charset="0"/>
                <a:cs typeface="Arial" pitchFamily="34" charset="0"/>
              </a:rPr>
              <a:t>a visual representation of text data</a:t>
            </a:r>
            <a:r>
              <a:rPr lang="en-US" sz="2400" b="0" i="0" dirty="0">
                <a:solidFill>
                  <a:schemeClr val="bg1"/>
                </a:solidFill>
                <a:effectLst/>
                <a:latin typeface="Arial" pitchFamily="34" charset="0"/>
                <a:cs typeface="Arial" pitchFamily="34" charset="0"/>
              </a:rPr>
              <a:t>. Words are usually single words, and the importance of each is shown with font size or color. Python fortunately has a wordcloud library allowing to build them.</a:t>
            </a:r>
            <a:br>
              <a:rPr lang="en-US" sz="2400" b="0" i="0" dirty="0">
                <a:solidFill>
                  <a:schemeClr val="bg1"/>
                </a:solidFill>
                <a:effectLst/>
                <a:latin typeface="Arial" pitchFamily="34" charset="0"/>
                <a:cs typeface="Arial" pitchFamily="34" charset="0"/>
              </a:rPr>
            </a:br>
            <a:br>
              <a:rPr lang="en-US" b="0" i="0" dirty="0">
                <a:solidFill>
                  <a:srgbClr val="202124"/>
                </a:solidFill>
                <a:effectLst/>
                <a:latin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1AA6CBE0-3512-4B62-B0EA-E7AF348DE21F}"/>
              </a:ext>
            </a:extLst>
          </p:cNvPr>
          <p:cNvSpPr>
            <a:spLocks noGrp="1"/>
          </p:cNvSpPr>
          <p:nvPr>
            <p:ph idx="1"/>
          </p:nvPr>
        </p:nvSpPr>
        <p:spPr>
          <a:xfrm>
            <a:off x="1103312" y="2432115"/>
            <a:ext cx="8946541" cy="3816284"/>
          </a:xfrm>
        </p:spPr>
        <p:txBody>
          <a:bodyPr/>
          <a:lstStyle/>
          <a:p>
            <a:pPr marL="0" indent="0" algn="ctr">
              <a:buNone/>
            </a:pPr>
            <a:r>
              <a:rPr lang="en-US" b="1" u="sng" dirty="0">
                <a:solidFill>
                  <a:schemeClr val="bg1"/>
                </a:solidFill>
                <a:effectLst>
                  <a:outerShdw blurRad="38100" dist="38100" dir="2700000" algn="tl">
                    <a:srgbClr val="000000">
                      <a:alpha val="43137"/>
                    </a:srgbClr>
                  </a:outerShdw>
                </a:effectLst>
              </a:rPr>
              <a:t>Wordcloud plot for the fraudulent words used frequently.</a:t>
            </a:r>
          </a:p>
          <a:p>
            <a:pPr marL="0" indent="0" algn="ctr">
              <a:buNone/>
            </a:pPr>
            <a:endParaRPr lang="en-US" b="1" u="sng" dirty="0">
              <a:solidFill>
                <a:schemeClr val="bg1"/>
              </a:solidFill>
              <a:effectLst>
                <a:outerShdw blurRad="38100" dist="38100" dir="2700000" algn="tl">
                  <a:srgbClr val="000000">
                    <a:alpha val="43137"/>
                  </a:srgbClr>
                </a:outerShdw>
              </a:effectLst>
            </a:endParaRPr>
          </a:p>
          <a:p>
            <a:pPr marL="0" indent="0" algn="ctr">
              <a:buNone/>
            </a:pPr>
            <a:endParaRPr lang="en-IN" b="1" u="sng" dirty="0">
              <a:solidFill>
                <a:schemeClr val="bg1"/>
              </a:solidFill>
              <a:effectLst>
                <a:outerShdw blurRad="38100" dist="38100" dir="2700000" algn="tl">
                  <a:srgbClr val="000000">
                    <a:alpha val="43137"/>
                  </a:srgbClr>
                </a:outerShdw>
              </a:effectLst>
            </a:endParaRPr>
          </a:p>
        </p:txBody>
      </p:sp>
      <p:pic>
        <p:nvPicPr>
          <p:cNvPr id="5" name="Picture 4">
            <a:extLst>
              <a:ext uri="{FF2B5EF4-FFF2-40B4-BE49-F238E27FC236}">
                <a16:creationId xmlns:a16="http://schemas.microsoft.com/office/drawing/2014/main" id="{8C865258-0BFB-45F8-91BC-56A1A77625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2736" y="2940404"/>
            <a:ext cx="7479862" cy="3464879"/>
          </a:xfrm>
          <a:prstGeom prst="rect">
            <a:avLst/>
          </a:prstGeom>
        </p:spPr>
      </p:pic>
    </p:spTree>
    <p:extLst>
      <p:ext uri="{BB962C8B-B14F-4D97-AF65-F5344CB8AC3E}">
        <p14:creationId xmlns:p14="http://schemas.microsoft.com/office/powerpoint/2010/main" val="3157919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7D4DA-BAF0-4CC7-BA2C-3AB016577809}"/>
              </a:ext>
            </a:extLst>
          </p:cNvPr>
          <p:cNvSpPr>
            <a:spLocks noGrp="1"/>
          </p:cNvSpPr>
          <p:nvPr>
            <p:ph type="title"/>
          </p:nvPr>
        </p:nvSpPr>
        <p:spPr/>
        <p:txBody>
          <a:bodyPr/>
          <a:lstStyle/>
          <a:p>
            <a:pPr algn="ctr"/>
            <a:r>
              <a:rPr lang="en-US" b="1" u="sng" dirty="0">
                <a:solidFill>
                  <a:schemeClr val="bg1"/>
                </a:solidFill>
                <a:effectLst>
                  <a:outerShdw blurRad="38100" dist="38100" dir="2700000" algn="tl">
                    <a:srgbClr val="000000">
                      <a:alpha val="43137"/>
                    </a:srgbClr>
                  </a:outerShdw>
                </a:effectLst>
                <a:latin typeface="Arial" pitchFamily="34" charset="0"/>
                <a:cs typeface="Arial" pitchFamily="34" charset="0"/>
              </a:rPr>
              <a:t>Actual job wordcloud:</a:t>
            </a:r>
            <a:endPar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endParaRPr>
          </a:p>
        </p:txBody>
      </p:sp>
      <p:pic>
        <p:nvPicPr>
          <p:cNvPr id="5" name="Content Placeholder 4">
            <a:extLst>
              <a:ext uri="{FF2B5EF4-FFF2-40B4-BE49-F238E27FC236}">
                <a16:creationId xmlns:a16="http://schemas.microsoft.com/office/drawing/2014/main" id="{1E2C1572-A11A-448C-BE09-B297AB03598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5916" y="2052638"/>
            <a:ext cx="8121944" cy="4195762"/>
          </a:xfrm>
        </p:spPr>
      </p:pic>
    </p:spTree>
    <p:extLst>
      <p:ext uri="{BB962C8B-B14F-4D97-AF65-F5344CB8AC3E}">
        <p14:creationId xmlns:p14="http://schemas.microsoft.com/office/powerpoint/2010/main" val="32207960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F0F96-73CF-4925-8EA5-EFC535F7E983}"/>
              </a:ext>
            </a:extLst>
          </p:cNvPr>
          <p:cNvSpPr>
            <a:spLocks noGrp="1"/>
          </p:cNvSpPr>
          <p:nvPr>
            <p:ph type="title"/>
          </p:nvPr>
        </p:nvSpPr>
        <p:spPr/>
        <p:txBody>
          <a:bodyPr/>
          <a:lstStyle/>
          <a:p>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Create list of punctuation marks, stopwords</a:t>
            </a:r>
          </a:p>
        </p:txBody>
      </p:sp>
      <p:sp>
        <p:nvSpPr>
          <p:cNvPr id="3" name="Content Placeholder 2">
            <a:extLst>
              <a:ext uri="{FF2B5EF4-FFF2-40B4-BE49-F238E27FC236}">
                <a16:creationId xmlns:a16="http://schemas.microsoft.com/office/drawing/2014/main" id="{DE39B11A-82F1-484D-A934-5F435FE8C105}"/>
              </a:ext>
            </a:extLst>
          </p:cNvPr>
          <p:cNvSpPr>
            <a:spLocks noGrp="1"/>
          </p:cNvSpPr>
          <p:nvPr>
            <p:ph idx="1"/>
          </p:nvPr>
        </p:nvSpPr>
        <p:spPr>
          <a:xfrm>
            <a:off x="792594" y="1925129"/>
            <a:ext cx="6494731" cy="2574369"/>
          </a:xfrm>
        </p:spPr>
        <p:txBody>
          <a:bodyPr/>
          <a:lstStyle/>
          <a:p>
            <a:r>
              <a:rPr lang="en-IN" b="1" dirty="0">
                <a:solidFill>
                  <a:schemeClr val="bg1"/>
                </a:solidFill>
                <a:latin typeface="Arial" pitchFamily="34" charset="0"/>
                <a:cs typeface="Arial" pitchFamily="34" charset="0"/>
              </a:rPr>
              <a:t>Create list of punctuation marks using string.punctuation</a:t>
            </a:r>
          </a:p>
          <a:p>
            <a:pPr marL="0" indent="0">
              <a:buNone/>
            </a:pPr>
            <a:endParaRPr lang="en-IN" b="1" dirty="0">
              <a:solidFill>
                <a:schemeClr val="bg1"/>
              </a:solidFill>
              <a:latin typeface="Arial" pitchFamily="34" charset="0"/>
              <a:cs typeface="Arial" pitchFamily="34" charset="0"/>
            </a:endParaRPr>
          </a:p>
          <a:p>
            <a:r>
              <a:rPr lang="en-IN" b="1" dirty="0">
                <a:solidFill>
                  <a:schemeClr val="bg1"/>
                </a:solidFill>
                <a:latin typeface="Arial" pitchFamily="34" charset="0"/>
                <a:cs typeface="Arial" pitchFamily="34" charset="0"/>
              </a:rPr>
              <a:t>Create list of stopwords </a:t>
            </a:r>
          </a:p>
          <a:p>
            <a:pPr marL="457200" lvl="1" indent="0">
              <a:buNone/>
            </a:pPr>
            <a:r>
              <a:rPr lang="en-IN" b="1" dirty="0">
                <a:solidFill>
                  <a:schemeClr val="bg1"/>
                </a:solidFill>
                <a:latin typeface="Arial" pitchFamily="34" charset="0"/>
                <a:cs typeface="Arial" pitchFamily="34" charset="0"/>
              </a:rPr>
              <a:t>spacy.lang.en.stop_words.STOP_WORDS</a:t>
            </a:r>
          </a:p>
          <a:p>
            <a:pPr marL="457200" lvl="1" indent="0">
              <a:buNone/>
            </a:pPr>
            <a:endParaRPr lang="en-IN" dirty="0"/>
          </a:p>
        </p:txBody>
      </p:sp>
      <p:pic>
        <p:nvPicPr>
          <p:cNvPr id="1026" name="Picture 2" descr="Image result for punctuation marks">
            <a:extLst>
              <a:ext uri="{FF2B5EF4-FFF2-40B4-BE49-F238E27FC236}">
                <a16:creationId xmlns:a16="http://schemas.microsoft.com/office/drawing/2014/main" id="{AFA3BC92-D40D-4413-A2E7-A4A07C05CF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60693" y="1666817"/>
            <a:ext cx="292417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ee the source image">
            <a:extLst>
              <a:ext uri="{FF2B5EF4-FFF2-40B4-BE49-F238E27FC236}">
                <a16:creationId xmlns:a16="http://schemas.microsoft.com/office/drawing/2014/main" id="{DCEC5F00-7B90-41E4-81CE-FAD830D8F0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0886" y="4018548"/>
            <a:ext cx="4762336" cy="22987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10317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76C62-3FA4-4FA2-B7B4-51B328325541}"/>
              </a:ext>
            </a:extLst>
          </p:cNvPr>
          <p:cNvSpPr>
            <a:spLocks noGrp="1"/>
          </p:cNvSpPr>
          <p:nvPr>
            <p:ph type="title"/>
          </p:nvPr>
        </p:nvSpPr>
        <p:spPr/>
        <p:txBody>
          <a:bodyPr/>
          <a:lstStyle/>
          <a:p>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Load Model and parser</a:t>
            </a:r>
          </a:p>
        </p:txBody>
      </p:sp>
      <p:sp>
        <p:nvSpPr>
          <p:cNvPr id="3" name="Content Placeholder 2">
            <a:extLst>
              <a:ext uri="{FF2B5EF4-FFF2-40B4-BE49-F238E27FC236}">
                <a16:creationId xmlns:a16="http://schemas.microsoft.com/office/drawing/2014/main" id="{C169FC6E-6BAE-4DC1-8EC7-719591AA610D}"/>
              </a:ext>
            </a:extLst>
          </p:cNvPr>
          <p:cNvSpPr>
            <a:spLocks noGrp="1"/>
          </p:cNvSpPr>
          <p:nvPr>
            <p:ph idx="1"/>
          </p:nvPr>
        </p:nvSpPr>
        <p:spPr/>
        <p:txBody>
          <a:bodyPr/>
          <a:lstStyle/>
          <a:p>
            <a:r>
              <a:rPr lang="en-IN" b="1" dirty="0">
                <a:solidFill>
                  <a:schemeClr val="bg1"/>
                </a:solidFill>
                <a:latin typeface="Arial Black" pitchFamily="34" charset="0"/>
              </a:rPr>
              <a:t>Load nlp model</a:t>
            </a:r>
          </a:p>
          <a:p>
            <a:pPr marL="457200" lvl="1" indent="0">
              <a:buNone/>
            </a:pPr>
            <a:r>
              <a:rPr lang="en-IN" b="1" dirty="0">
                <a:solidFill>
                  <a:schemeClr val="bg1"/>
                </a:solidFill>
                <a:latin typeface="Arial Black" pitchFamily="34" charset="0"/>
              </a:rPr>
              <a:t>spacy.load('en_core_web_sm’)</a:t>
            </a:r>
          </a:p>
          <a:p>
            <a:pPr marL="457200" lvl="1" indent="0">
              <a:buNone/>
            </a:pPr>
            <a:r>
              <a:rPr lang="en-IN" b="1" dirty="0">
                <a:solidFill>
                  <a:schemeClr val="bg1"/>
                </a:solidFill>
                <a:latin typeface="Arial Black" pitchFamily="34" charset="0"/>
              </a:rPr>
              <a:t>- This loads everything needed to </a:t>
            </a:r>
          </a:p>
          <a:p>
            <a:pPr marL="457200" lvl="1" indent="0">
              <a:buNone/>
            </a:pPr>
            <a:endParaRPr lang="en-IN" b="1" dirty="0">
              <a:solidFill>
                <a:schemeClr val="bg1"/>
              </a:solidFill>
              <a:latin typeface="Arial Black" pitchFamily="34" charset="0"/>
            </a:endParaRPr>
          </a:p>
          <a:p>
            <a:r>
              <a:rPr lang="en-IN" b="1" dirty="0">
                <a:solidFill>
                  <a:schemeClr val="bg1"/>
                </a:solidFill>
                <a:latin typeface="Arial Black" pitchFamily="34" charset="0"/>
              </a:rPr>
              <a:t>Load Parser</a:t>
            </a:r>
          </a:p>
          <a:p>
            <a:pPr marL="457200" lvl="1" indent="0">
              <a:buNone/>
            </a:pPr>
            <a:r>
              <a:rPr lang="en-IN" b="1" dirty="0">
                <a:solidFill>
                  <a:schemeClr val="bg1"/>
                </a:solidFill>
                <a:latin typeface="Arial Black" pitchFamily="34" charset="0"/>
              </a:rPr>
              <a:t>parser = English()</a:t>
            </a:r>
          </a:p>
          <a:p>
            <a:pPr marL="457200" lvl="1" indent="0">
              <a:buNone/>
            </a:pPr>
            <a:endParaRPr lang="en-IN" dirty="0"/>
          </a:p>
        </p:txBody>
      </p:sp>
    </p:spTree>
    <p:extLst>
      <p:ext uri="{BB962C8B-B14F-4D97-AF65-F5344CB8AC3E}">
        <p14:creationId xmlns:p14="http://schemas.microsoft.com/office/powerpoint/2010/main" val="35693869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D2B44-9C07-42E2-86B5-D564C94BFC3F}"/>
              </a:ext>
            </a:extLst>
          </p:cNvPr>
          <p:cNvSpPr>
            <a:spLocks noGrp="1"/>
          </p:cNvSpPr>
          <p:nvPr>
            <p:ph type="title"/>
          </p:nvPr>
        </p:nvSpPr>
        <p:spPr/>
        <p:txBody>
          <a:bodyPr/>
          <a:lstStyle/>
          <a:p>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Self defined function to create tokenizer</a:t>
            </a:r>
          </a:p>
        </p:txBody>
      </p:sp>
      <p:sp>
        <p:nvSpPr>
          <p:cNvPr id="3" name="Content Placeholder 2">
            <a:extLst>
              <a:ext uri="{FF2B5EF4-FFF2-40B4-BE49-F238E27FC236}">
                <a16:creationId xmlns:a16="http://schemas.microsoft.com/office/drawing/2014/main" id="{30AD8835-CA8A-4036-BDC0-09D1ABA554E4}"/>
              </a:ext>
            </a:extLst>
          </p:cNvPr>
          <p:cNvSpPr>
            <a:spLocks noGrp="1"/>
          </p:cNvSpPr>
          <p:nvPr>
            <p:ph idx="1"/>
          </p:nvPr>
        </p:nvSpPr>
        <p:spPr/>
        <p:txBody>
          <a:bodyPr>
            <a:normAutofit/>
          </a:bodyPr>
          <a:lstStyle/>
          <a:p>
            <a:pPr marL="0" indent="0">
              <a:buNone/>
            </a:pPr>
            <a:endParaRPr lang="en-US" dirty="0"/>
          </a:p>
        </p:txBody>
      </p:sp>
      <p:pic>
        <p:nvPicPr>
          <p:cNvPr id="5" name="Picture 4">
            <a:extLst>
              <a:ext uri="{FF2B5EF4-FFF2-40B4-BE49-F238E27FC236}">
                <a16:creationId xmlns:a16="http://schemas.microsoft.com/office/drawing/2014/main" id="{205D3535-E1B5-451D-A2DA-ECEC10EE3521}"/>
              </a:ext>
            </a:extLst>
          </p:cNvPr>
          <p:cNvPicPr>
            <a:picLocks noChangeAspect="1"/>
          </p:cNvPicPr>
          <p:nvPr/>
        </p:nvPicPr>
        <p:blipFill>
          <a:blip r:embed="rId2"/>
          <a:stretch>
            <a:fillRect/>
          </a:stretch>
        </p:blipFill>
        <p:spPr>
          <a:xfrm>
            <a:off x="1196154" y="2132817"/>
            <a:ext cx="8764591" cy="3744200"/>
          </a:xfrm>
          <a:prstGeom prst="rect">
            <a:avLst/>
          </a:prstGeom>
        </p:spPr>
      </p:pic>
    </p:spTree>
    <p:extLst>
      <p:ext uri="{BB962C8B-B14F-4D97-AF65-F5344CB8AC3E}">
        <p14:creationId xmlns:p14="http://schemas.microsoft.com/office/powerpoint/2010/main" val="30587905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A7AE7-47EE-46F7-8E42-D65C89CB368C}"/>
              </a:ext>
            </a:extLst>
          </p:cNvPr>
          <p:cNvSpPr>
            <a:spLocks noGrp="1"/>
          </p:cNvSpPr>
          <p:nvPr>
            <p:ph type="title"/>
          </p:nvPr>
        </p:nvSpPr>
        <p:spPr/>
        <p:txBody>
          <a:bodyPr/>
          <a:lstStyle/>
          <a:p>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Example: </a:t>
            </a:r>
          </a:p>
        </p:txBody>
      </p:sp>
      <p:sp>
        <p:nvSpPr>
          <p:cNvPr id="3" name="Content Placeholder 2">
            <a:extLst>
              <a:ext uri="{FF2B5EF4-FFF2-40B4-BE49-F238E27FC236}">
                <a16:creationId xmlns:a16="http://schemas.microsoft.com/office/drawing/2014/main" id="{3E809790-8397-4479-9F77-88D34F7B66E8}"/>
              </a:ext>
            </a:extLst>
          </p:cNvPr>
          <p:cNvSpPr>
            <a:spLocks noGrp="1"/>
          </p:cNvSpPr>
          <p:nvPr>
            <p:ph idx="1"/>
          </p:nvPr>
        </p:nvSpPr>
        <p:spPr/>
        <p:txBody>
          <a:bodyPr/>
          <a:lstStyle/>
          <a:p>
            <a:pPr marL="0" indent="0">
              <a:buNone/>
            </a:pPr>
            <a:r>
              <a:rPr lang="en-US" dirty="0" err="1">
                <a:solidFill>
                  <a:schemeClr val="bg1"/>
                </a:solidFill>
                <a:effectLst/>
                <a:latin typeface="Cooper Black" pitchFamily="18" charset="0"/>
              </a:rPr>
              <a:t>spacy_tokenizer</a:t>
            </a:r>
            <a:r>
              <a:rPr lang="en-US" dirty="0">
                <a:solidFill>
                  <a:schemeClr val="bg1"/>
                </a:solidFill>
                <a:effectLst/>
                <a:latin typeface="Cooper Black" pitchFamily="18" charset="0"/>
              </a:rPr>
              <a:t>(“My Name is Hamza. I am 23 years old.”)</a:t>
            </a:r>
            <a:endParaRPr lang="en-US" dirty="0">
              <a:solidFill>
                <a:schemeClr val="bg1"/>
              </a:solidFill>
              <a:latin typeface="Cooper Black" pitchFamily="18" charset="0"/>
            </a:endParaRPr>
          </a:p>
          <a:p>
            <a:pPr marL="0" indent="0">
              <a:buNone/>
            </a:pPr>
            <a:r>
              <a:rPr lang="en-US" dirty="0">
                <a:solidFill>
                  <a:schemeClr val="bg1"/>
                </a:solidFill>
                <a:effectLst/>
                <a:latin typeface="Cooper Black" pitchFamily="18" charset="0"/>
              </a:rPr>
              <a:t>Output: </a:t>
            </a:r>
          </a:p>
          <a:p>
            <a:pPr marL="0" indent="0">
              <a:buNone/>
            </a:pPr>
            <a:r>
              <a:rPr lang="en-IN" i="0" dirty="0">
                <a:solidFill>
                  <a:schemeClr val="bg1"/>
                </a:solidFill>
                <a:effectLst/>
                <a:latin typeface="Cooper Black" pitchFamily="18" charset="0"/>
              </a:rPr>
              <a:t>['hamza', ‘23', 'years', 'old’]</a:t>
            </a:r>
          </a:p>
          <a:p>
            <a:pPr marL="0" indent="0">
              <a:buNone/>
            </a:pPr>
            <a:endParaRPr lang="en-IN" dirty="0">
              <a:solidFill>
                <a:srgbClr val="D5D5D5"/>
              </a:solidFill>
              <a:latin typeface="Courier New" panose="02070309020205020404" pitchFamily="49" charset="0"/>
            </a:endParaRPr>
          </a:p>
          <a:p>
            <a:pPr marL="0" indent="0">
              <a:buNone/>
            </a:pPr>
            <a:r>
              <a:rPr lang="en-US" sz="1900" b="1" dirty="0">
                <a:solidFill>
                  <a:schemeClr val="bg1"/>
                </a:solidFill>
                <a:latin typeface="Arial" pitchFamily="34" charset="0"/>
                <a:cs typeface="Arial" pitchFamily="34" charset="0"/>
              </a:rPr>
              <a:t>So,  spacy_tokenizer function creates tokens of provided sentence with all cleaning such as removing punctuations, stopwords, etc. </a:t>
            </a:r>
          </a:p>
        </p:txBody>
      </p:sp>
    </p:spTree>
    <p:extLst>
      <p:ext uri="{BB962C8B-B14F-4D97-AF65-F5344CB8AC3E}">
        <p14:creationId xmlns:p14="http://schemas.microsoft.com/office/powerpoint/2010/main" val="19692310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60F0C-1BA8-4829-B46E-2EC23CE53D9D}"/>
              </a:ext>
            </a:extLst>
          </p:cNvPr>
          <p:cNvSpPr>
            <a:spLocks noGrp="1"/>
          </p:cNvSpPr>
          <p:nvPr>
            <p:ph type="title"/>
          </p:nvPr>
        </p:nvSpPr>
        <p:spPr>
          <a:xfrm>
            <a:off x="549855" y="292296"/>
            <a:ext cx="9404723" cy="1400530"/>
          </a:xfrm>
        </p:spPr>
        <p:txBody>
          <a:bodyPr/>
          <a:lstStyle/>
          <a:p>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Creating custom transformer using SpaCy :</a:t>
            </a:r>
          </a:p>
        </p:txBody>
      </p:sp>
      <p:pic>
        <p:nvPicPr>
          <p:cNvPr id="5" name="Content Placeholder 4">
            <a:extLst>
              <a:ext uri="{FF2B5EF4-FFF2-40B4-BE49-F238E27FC236}">
                <a16:creationId xmlns:a16="http://schemas.microsoft.com/office/drawing/2014/main" id="{9E777CFA-0C45-4B26-81EB-196059711140}"/>
              </a:ext>
            </a:extLst>
          </p:cNvPr>
          <p:cNvPicPr>
            <a:picLocks noGrp="1" noChangeAspect="1"/>
          </p:cNvPicPr>
          <p:nvPr>
            <p:ph idx="1"/>
          </p:nvPr>
        </p:nvPicPr>
        <p:blipFill>
          <a:blip r:embed="rId2"/>
          <a:stretch>
            <a:fillRect/>
          </a:stretch>
        </p:blipFill>
        <p:spPr>
          <a:xfrm>
            <a:off x="2053388" y="1783423"/>
            <a:ext cx="7101545" cy="2900872"/>
          </a:xfrm>
        </p:spPr>
      </p:pic>
      <p:pic>
        <p:nvPicPr>
          <p:cNvPr id="7" name="Picture 6">
            <a:extLst>
              <a:ext uri="{FF2B5EF4-FFF2-40B4-BE49-F238E27FC236}">
                <a16:creationId xmlns:a16="http://schemas.microsoft.com/office/drawing/2014/main" id="{DB8ECB6F-CBE6-44EC-8CE0-7B5714608B29}"/>
              </a:ext>
            </a:extLst>
          </p:cNvPr>
          <p:cNvPicPr>
            <a:picLocks noChangeAspect="1"/>
          </p:cNvPicPr>
          <p:nvPr/>
        </p:nvPicPr>
        <p:blipFill>
          <a:blip r:embed="rId3"/>
          <a:stretch>
            <a:fillRect/>
          </a:stretch>
        </p:blipFill>
        <p:spPr>
          <a:xfrm>
            <a:off x="2069433" y="4799060"/>
            <a:ext cx="7114672" cy="1086002"/>
          </a:xfrm>
          <a:prstGeom prst="rect">
            <a:avLst/>
          </a:prstGeom>
        </p:spPr>
      </p:pic>
    </p:spTree>
    <p:extLst>
      <p:ext uri="{BB962C8B-B14F-4D97-AF65-F5344CB8AC3E}">
        <p14:creationId xmlns:p14="http://schemas.microsoft.com/office/powerpoint/2010/main" val="9794250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3C61-DD83-46E3-8A1C-80EE6331A237}"/>
              </a:ext>
            </a:extLst>
          </p:cNvPr>
          <p:cNvSpPr>
            <a:spLocks noGrp="1"/>
          </p:cNvSpPr>
          <p:nvPr>
            <p:ph type="title"/>
          </p:nvPr>
        </p:nvSpPr>
        <p:spPr/>
        <p:txBody>
          <a:bodyPr/>
          <a:lstStyle/>
          <a:p>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Splitting dataset:</a:t>
            </a:r>
          </a:p>
        </p:txBody>
      </p:sp>
      <p:sp>
        <p:nvSpPr>
          <p:cNvPr id="3" name="Content Placeholder 2">
            <a:extLst>
              <a:ext uri="{FF2B5EF4-FFF2-40B4-BE49-F238E27FC236}">
                <a16:creationId xmlns:a16="http://schemas.microsoft.com/office/drawing/2014/main" id="{3C0C0AD1-8AF8-4971-9CF2-BC5DF5E41A0E}"/>
              </a:ext>
            </a:extLst>
          </p:cNvPr>
          <p:cNvSpPr>
            <a:spLocks noGrp="1"/>
          </p:cNvSpPr>
          <p:nvPr>
            <p:ph idx="1"/>
          </p:nvPr>
        </p:nvSpPr>
        <p:spPr/>
        <p:txBody>
          <a:bodyPr/>
          <a:lstStyle/>
          <a:p>
            <a:pPr marL="0" indent="0">
              <a:buNone/>
            </a:pPr>
            <a:r>
              <a:rPr lang="en-IN" b="1" u="sng" dirty="0">
                <a:solidFill>
                  <a:srgbClr val="6AA94F"/>
                </a:solidFill>
                <a:effectLst>
                  <a:outerShdw blurRad="38100" dist="38100" dir="2700000" algn="tl">
                    <a:srgbClr val="000000">
                      <a:alpha val="43137"/>
                    </a:srgbClr>
                  </a:outerShdw>
                </a:effectLst>
                <a:latin typeface="Arial" pitchFamily="34" charset="0"/>
                <a:cs typeface="Arial" pitchFamily="34" charset="0"/>
              </a:rPr>
              <a:t># Splitting dataset in train and test</a:t>
            </a:r>
            <a:endParaRPr lang="en-IN" b="1" u="sng" dirty="0">
              <a:solidFill>
                <a:srgbClr val="D4D4D4"/>
              </a:solidFill>
              <a:effectLst>
                <a:outerShdw blurRad="38100" dist="38100" dir="2700000" algn="tl">
                  <a:srgbClr val="000000">
                    <a:alpha val="43137"/>
                  </a:srgbClr>
                </a:outerShdw>
              </a:effectLst>
              <a:latin typeface="Arial" pitchFamily="34" charset="0"/>
              <a:cs typeface="Arial" pitchFamily="34" charset="0"/>
            </a:endParaRPr>
          </a:p>
          <a:p>
            <a:pPr marL="0" indent="0">
              <a:buNone/>
            </a:pPr>
            <a:r>
              <a:rPr lang="en-IN" b="0" dirty="0">
                <a:solidFill>
                  <a:schemeClr val="bg1"/>
                </a:solidFill>
                <a:effectLst/>
                <a:latin typeface="Cooper Black" pitchFamily="18" charset="0"/>
              </a:rPr>
              <a:t>X_train, X_test, y_train, y_test = train_test_split(df.text, df.fraudulent, test_size=0.3)</a:t>
            </a:r>
          </a:p>
          <a:p>
            <a:endParaRPr lang="en-IN" dirty="0">
              <a:solidFill>
                <a:schemeClr val="bg1"/>
              </a:solidFill>
              <a:latin typeface="Cooper Black" pitchFamily="18" charset="0"/>
            </a:endParaRPr>
          </a:p>
          <a:p>
            <a:pPr marL="0" indent="0">
              <a:buNone/>
            </a:pPr>
            <a:r>
              <a:rPr lang="en-IN" b="1" u="sng" dirty="0">
                <a:solidFill>
                  <a:srgbClr val="6AA94F"/>
                </a:solidFill>
                <a:effectLst>
                  <a:outerShdw blurRad="38100" dist="38100" dir="2700000" algn="tl">
                    <a:srgbClr val="000000">
                      <a:alpha val="43137"/>
                    </a:srgbClr>
                  </a:outerShdw>
                </a:effectLst>
                <a:latin typeface="Arial" pitchFamily="34" charset="0"/>
                <a:cs typeface="Arial" pitchFamily="34" charset="0"/>
              </a:rPr>
              <a:t>#Train-test shape</a:t>
            </a:r>
            <a:endParaRPr lang="en-IN" b="1" u="sng" dirty="0">
              <a:solidFill>
                <a:srgbClr val="D4D4D4"/>
              </a:solidFill>
              <a:effectLst>
                <a:outerShdw blurRad="38100" dist="38100" dir="2700000" algn="tl">
                  <a:srgbClr val="000000">
                    <a:alpha val="43137"/>
                  </a:srgbClr>
                </a:outerShdw>
              </a:effectLst>
              <a:latin typeface="Arial" pitchFamily="34" charset="0"/>
              <a:cs typeface="Arial" pitchFamily="34" charset="0"/>
            </a:endParaRPr>
          </a:p>
          <a:p>
            <a:pPr marL="0" indent="0">
              <a:buNone/>
            </a:pPr>
            <a:r>
              <a:rPr lang="en-IN" dirty="0">
                <a:solidFill>
                  <a:schemeClr val="bg1"/>
                </a:solidFill>
                <a:effectLst/>
                <a:latin typeface="Cooper Black" pitchFamily="18" charset="0"/>
              </a:rPr>
              <a:t>print(X_train.shape)</a:t>
            </a:r>
          </a:p>
          <a:p>
            <a:pPr marL="0" indent="0">
              <a:buNone/>
            </a:pPr>
            <a:r>
              <a:rPr lang="en-IN" dirty="0">
                <a:solidFill>
                  <a:schemeClr val="bg1"/>
                </a:solidFill>
                <a:effectLst/>
                <a:latin typeface="Cooper Black" pitchFamily="18" charset="0"/>
              </a:rPr>
              <a:t>print(y_train.shape)</a:t>
            </a:r>
          </a:p>
          <a:p>
            <a:pPr marL="0" indent="0">
              <a:buNone/>
            </a:pPr>
            <a:r>
              <a:rPr lang="en-IN" dirty="0">
                <a:solidFill>
                  <a:schemeClr val="bg1"/>
                </a:solidFill>
                <a:effectLst/>
                <a:latin typeface="Cooper Black" pitchFamily="18" charset="0"/>
              </a:rPr>
              <a:t>print(X_test.shape) </a:t>
            </a:r>
          </a:p>
          <a:p>
            <a:pPr marL="0" indent="0">
              <a:buNone/>
            </a:pPr>
            <a:r>
              <a:rPr lang="en-IN" dirty="0">
                <a:solidFill>
                  <a:schemeClr val="bg1"/>
                </a:solidFill>
                <a:effectLst/>
                <a:latin typeface="Cooper Black" pitchFamily="18" charset="0"/>
              </a:rPr>
              <a:t>print(y_test.shape)</a:t>
            </a:r>
          </a:p>
          <a:p>
            <a:pPr marL="0" indent="0">
              <a:buNone/>
            </a:pPr>
            <a:endParaRPr lang="en-IN" dirty="0"/>
          </a:p>
        </p:txBody>
      </p:sp>
      <p:pic>
        <p:nvPicPr>
          <p:cNvPr id="5" name="Picture 4">
            <a:extLst>
              <a:ext uri="{FF2B5EF4-FFF2-40B4-BE49-F238E27FC236}">
                <a16:creationId xmlns:a16="http://schemas.microsoft.com/office/drawing/2014/main" id="{A624A170-5E87-4158-A6C5-2C402F999FC3}"/>
              </a:ext>
            </a:extLst>
          </p:cNvPr>
          <p:cNvPicPr>
            <a:picLocks noChangeAspect="1"/>
          </p:cNvPicPr>
          <p:nvPr/>
        </p:nvPicPr>
        <p:blipFill>
          <a:blip r:embed="rId2"/>
          <a:stretch>
            <a:fillRect/>
          </a:stretch>
        </p:blipFill>
        <p:spPr>
          <a:xfrm>
            <a:off x="4951483" y="4125668"/>
            <a:ext cx="2289034" cy="1630320"/>
          </a:xfrm>
          <a:prstGeom prst="rect">
            <a:avLst/>
          </a:prstGeom>
        </p:spPr>
      </p:pic>
    </p:spTree>
    <p:extLst>
      <p:ext uri="{BB962C8B-B14F-4D97-AF65-F5344CB8AC3E}">
        <p14:creationId xmlns:p14="http://schemas.microsoft.com/office/powerpoint/2010/main" val="974031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A981C-61EB-45CD-9148-211C008ABA7E}"/>
              </a:ext>
            </a:extLst>
          </p:cNvPr>
          <p:cNvSpPr>
            <a:spLocks noGrp="1"/>
          </p:cNvSpPr>
          <p:nvPr>
            <p:ph type="title"/>
          </p:nvPr>
        </p:nvSpPr>
        <p:spPr/>
        <p:txBody>
          <a:bodyPr/>
          <a:lstStyle/>
          <a:p>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Creating Pipeline using SVM classifier</a:t>
            </a:r>
          </a:p>
        </p:txBody>
      </p:sp>
      <p:pic>
        <p:nvPicPr>
          <p:cNvPr id="5" name="Content Placeholder 4">
            <a:extLst>
              <a:ext uri="{FF2B5EF4-FFF2-40B4-BE49-F238E27FC236}">
                <a16:creationId xmlns:a16="http://schemas.microsoft.com/office/drawing/2014/main" id="{60524921-C401-401E-BCA2-5924ECFB735F}"/>
              </a:ext>
            </a:extLst>
          </p:cNvPr>
          <p:cNvPicPr>
            <a:picLocks noGrp="1" noChangeAspect="1"/>
          </p:cNvPicPr>
          <p:nvPr>
            <p:ph idx="1"/>
          </p:nvPr>
        </p:nvPicPr>
        <p:blipFill>
          <a:blip r:embed="rId2"/>
          <a:stretch>
            <a:fillRect/>
          </a:stretch>
        </p:blipFill>
        <p:spPr>
          <a:xfrm>
            <a:off x="1937983" y="2207129"/>
            <a:ext cx="7331075" cy="2084025"/>
          </a:xfrm>
        </p:spPr>
      </p:pic>
    </p:spTree>
    <p:extLst>
      <p:ext uri="{BB962C8B-B14F-4D97-AF65-F5344CB8AC3E}">
        <p14:creationId xmlns:p14="http://schemas.microsoft.com/office/powerpoint/2010/main" val="16040062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711C7-E942-4D56-9DB0-2C05BF17B725}"/>
              </a:ext>
            </a:extLst>
          </p:cNvPr>
          <p:cNvSpPr>
            <a:spLocks noGrp="1"/>
          </p:cNvSpPr>
          <p:nvPr>
            <p:ph type="title"/>
          </p:nvPr>
        </p:nvSpPr>
        <p:spPr/>
        <p:txBody>
          <a:bodyPr/>
          <a:lstStyle/>
          <a:p>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Training and Prediction</a:t>
            </a:r>
          </a:p>
        </p:txBody>
      </p:sp>
      <p:sp>
        <p:nvSpPr>
          <p:cNvPr id="3" name="Content Placeholder 2">
            <a:extLst>
              <a:ext uri="{FF2B5EF4-FFF2-40B4-BE49-F238E27FC236}">
                <a16:creationId xmlns:a16="http://schemas.microsoft.com/office/drawing/2014/main" id="{BCD1E1A8-4688-4147-AB3C-78FA04E6EB3F}"/>
              </a:ext>
            </a:extLst>
          </p:cNvPr>
          <p:cNvSpPr>
            <a:spLocks noGrp="1"/>
          </p:cNvSpPr>
          <p:nvPr>
            <p:ph idx="1"/>
          </p:nvPr>
        </p:nvSpPr>
        <p:spPr/>
        <p:txBody>
          <a:bodyPr/>
          <a:lstStyle/>
          <a:p>
            <a:pPr marL="0" indent="0">
              <a:buNone/>
            </a:pPr>
            <a:r>
              <a:rPr lang="en-IN" b="1" u="sng" dirty="0">
                <a:solidFill>
                  <a:srgbClr val="92D050"/>
                </a:solidFill>
                <a:effectLst/>
                <a:latin typeface="Arial" pitchFamily="34" charset="0"/>
                <a:cs typeface="Arial" pitchFamily="34" charset="0"/>
              </a:rPr>
              <a:t>#Training the model.</a:t>
            </a:r>
          </a:p>
          <a:p>
            <a:pPr marL="0" indent="0">
              <a:buNone/>
            </a:pPr>
            <a:r>
              <a:rPr lang="en-IN" b="0" dirty="0">
                <a:solidFill>
                  <a:schemeClr val="bg1"/>
                </a:solidFill>
                <a:effectLst/>
                <a:latin typeface="Cooper Black" pitchFamily="18" charset="0"/>
              </a:rPr>
              <a:t>pipe.fit(X_train,y_train)</a:t>
            </a:r>
          </a:p>
          <a:p>
            <a:pPr marL="0" indent="0">
              <a:buNone/>
            </a:pPr>
            <a:endParaRPr lang="en-IN" dirty="0"/>
          </a:p>
          <a:p>
            <a:pPr marL="0" indent="0">
              <a:buNone/>
            </a:pPr>
            <a:r>
              <a:rPr lang="en-IN" b="1" u="sng" dirty="0">
                <a:solidFill>
                  <a:srgbClr val="92D050"/>
                </a:solidFill>
                <a:latin typeface="Arial" pitchFamily="34" charset="0"/>
                <a:cs typeface="Arial" pitchFamily="34" charset="0"/>
              </a:rPr>
              <a:t>#Prediction</a:t>
            </a:r>
          </a:p>
          <a:p>
            <a:pPr marL="0" indent="0">
              <a:buNone/>
            </a:pPr>
            <a:r>
              <a:rPr lang="en-US" b="0" dirty="0">
                <a:solidFill>
                  <a:schemeClr val="bg1"/>
                </a:solidFill>
                <a:effectLst/>
                <a:latin typeface="Cooper Black" pitchFamily="18" charset="0"/>
              </a:rPr>
              <a:t>y_pred = pipe.predict(X_test)</a:t>
            </a:r>
          </a:p>
          <a:p>
            <a:pPr marL="0" indent="0">
              <a:buNone/>
            </a:pPr>
            <a:endParaRPr lang="en-IN" dirty="0"/>
          </a:p>
        </p:txBody>
      </p:sp>
    </p:spTree>
    <p:extLst>
      <p:ext uri="{BB962C8B-B14F-4D97-AF65-F5344CB8AC3E}">
        <p14:creationId xmlns:p14="http://schemas.microsoft.com/office/powerpoint/2010/main" val="1310956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633A8-2DCB-4124-B8B3-69A5892A7A8B}"/>
              </a:ext>
            </a:extLst>
          </p:cNvPr>
          <p:cNvSpPr>
            <a:spLocks noGrp="1"/>
          </p:cNvSpPr>
          <p:nvPr>
            <p:ph type="title"/>
          </p:nvPr>
        </p:nvSpPr>
        <p:spPr/>
        <p:txBody>
          <a:bodyPr/>
          <a:lstStyle/>
          <a:p>
            <a:pPr algn="ctr"/>
            <a:r>
              <a:rPr lang="en-US" b="1" u="sng" dirty="0">
                <a:solidFill>
                  <a:schemeClr val="bg1"/>
                </a:solidFill>
                <a:effectLst>
                  <a:outerShdw blurRad="38100" dist="38100" dir="2700000" algn="tl">
                    <a:srgbClr val="000000">
                      <a:alpha val="43137"/>
                    </a:srgbClr>
                  </a:outerShdw>
                </a:effectLst>
                <a:latin typeface="Arial" pitchFamily="34" charset="0"/>
                <a:cs typeface="Arial" pitchFamily="34" charset="0"/>
              </a:rPr>
              <a:t>Introduction</a:t>
            </a:r>
            <a:endPar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endParaRPr>
          </a:p>
        </p:txBody>
      </p:sp>
      <p:sp>
        <p:nvSpPr>
          <p:cNvPr id="3" name="Content Placeholder 2">
            <a:extLst>
              <a:ext uri="{FF2B5EF4-FFF2-40B4-BE49-F238E27FC236}">
                <a16:creationId xmlns:a16="http://schemas.microsoft.com/office/drawing/2014/main" id="{F7747760-139D-43DA-8578-FC719B7A4EFA}"/>
              </a:ext>
            </a:extLst>
          </p:cNvPr>
          <p:cNvSpPr>
            <a:spLocks noGrp="1"/>
          </p:cNvSpPr>
          <p:nvPr>
            <p:ph idx="1"/>
          </p:nvPr>
        </p:nvSpPr>
        <p:spPr>
          <a:xfrm>
            <a:off x="1103312" y="2052918"/>
            <a:ext cx="8946541" cy="3456928"/>
          </a:xfrm>
        </p:spPr>
        <p:txBody>
          <a:bodyPr>
            <a:noAutofit/>
          </a:bodyPr>
          <a:lstStyle/>
          <a:p>
            <a:r>
              <a:rPr lang="en-US" b="0" i="0" dirty="0">
                <a:solidFill>
                  <a:srgbClr val="0C0C0C"/>
                </a:solidFill>
                <a:effectLst/>
                <a:latin typeface="Arial" panose="020B0604020202020204" pitchFamily="34" charset="0"/>
                <a:cs typeface="Arial" panose="020B0604020202020204" pitchFamily="34" charset="0"/>
              </a:rPr>
              <a:t>There are a lot of job advertisements on the internet, even on the reputed job advertising sites, which never seem fake. But after the selection, the so-called recruiters start asking for the money and the bank details. Many of the candidates fall in their trap and lose a lot of money and the current job sometimes.</a:t>
            </a:r>
          </a:p>
          <a:p>
            <a:r>
              <a:rPr lang="en-US" b="0" i="0" dirty="0">
                <a:solidFill>
                  <a:srgbClr val="0C0C0C"/>
                </a:solidFill>
                <a:effectLst/>
                <a:latin typeface="Arial" panose="020B0604020202020204" pitchFamily="34" charset="0"/>
                <a:cs typeface="Arial" panose="020B0604020202020204" pitchFamily="34" charset="0"/>
              </a:rPr>
              <a:t>So, it is better to identify whether a job advertisement posted on the site is real or fake. Identifying it manually is very difficult and almost impossible. We can apply </a:t>
            </a:r>
            <a:r>
              <a:rPr lang="en-US" b="0" i="0" dirty="0">
                <a:solidFill>
                  <a:srgbClr val="000000"/>
                </a:solidFill>
                <a:effectLst/>
                <a:latin typeface="Arial" pitchFamily="34" charset="0"/>
                <a:cs typeface="Arial" pitchFamily="34" charset="0"/>
                <a:hlinkClick r:id="rId2"/>
              </a:rPr>
              <a:t>machine learning</a:t>
            </a:r>
            <a:r>
              <a:rPr lang="en-US" b="0" i="0" dirty="0">
                <a:solidFill>
                  <a:srgbClr val="0C0C0C"/>
                </a:solidFill>
                <a:effectLst/>
                <a:latin typeface="Arial" pitchFamily="34" charset="0"/>
                <a:cs typeface="Arial" pitchFamily="34" charset="0"/>
              </a:rPr>
              <a:t> to train a model for fake job classification. It can be trained on the previous real and fake job advertisements and it can identify a fake job accurately</a:t>
            </a:r>
            <a:r>
              <a:rPr lang="en-US" b="0" i="0" dirty="0">
                <a:solidFill>
                  <a:srgbClr val="0C0C0C"/>
                </a:solidFill>
                <a:effectLst/>
                <a:latin typeface="Tinos"/>
              </a:rPr>
              <a:t>.</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123062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88489-0C5A-4315-B529-1D9EC86BFFDA}"/>
              </a:ext>
            </a:extLst>
          </p:cNvPr>
          <p:cNvSpPr>
            <a:spLocks noGrp="1"/>
          </p:cNvSpPr>
          <p:nvPr>
            <p:ph type="title"/>
          </p:nvPr>
        </p:nvSpPr>
        <p:spPr/>
        <p:txBody>
          <a:bodyPr/>
          <a:lstStyle/>
          <a:p>
            <a:pPr algn="ctr"/>
            <a:r>
              <a:rPr lang="en-IN" b="1" u="sng" dirty="0">
                <a:solidFill>
                  <a:schemeClr val="bg1"/>
                </a:solidFill>
                <a:effectLst>
                  <a:outerShdw blurRad="38100" dist="38100" dir="2700000" algn="tl">
                    <a:srgbClr val="000000">
                      <a:alpha val="43137"/>
                    </a:srgbClr>
                  </a:outerShdw>
                </a:effectLst>
              </a:rPr>
              <a:t>Accuracy</a:t>
            </a:r>
          </a:p>
        </p:txBody>
      </p:sp>
      <p:pic>
        <p:nvPicPr>
          <p:cNvPr id="5" name="Content Placeholder 4">
            <a:extLst>
              <a:ext uri="{FF2B5EF4-FFF2-40B4-BE49-F238E27FC236}">
                <a16:creationId xmlns:a16="http://schemas.microsoft.com/office/drawing/2014/main" id="{564D0423-541E-4B30-8C91-BC38C62A9BF6}"/>
              </a:ext>
            </a:extLst>
          </p:cNvPr>
          <p:cNvPicPr>
            <a:picLocks noGrp="1" noChangeAspect="1"/>
          </p:cNvPicPr>
          <p:nvPr>
            <p:ph idx="1"/>
          </p:nvPr>
        </p:nvPicPr>
        <p:blipFill>
          <a:blip r:embed="rId2"/>
          <a:stretch>
            <a:fillRect/>
          </a:stretch>
        </p:blipFill>
        <p:spPr>
          <a:xfrm>
            <a:off x="1935567" y="1355559"/>
            <a:ext cx="7625528" cy="4850166"/>
          </a:xfrm>
        </p:spPr>
      </p:pic>
    </p:spTree>
    <p:extLst>
      <p:ext uri="{BB962C8B-B14F-4D97-AF65-F5344CB8AC3E}">
        <p14:creationId xmlns:p14="http://schemas.microsoft.com/office/powerpoint/2010/main" val="33792298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C37CF-CAD5-464F-B5E0-0F39EAD1C045}"/>
              </a:ext>
            </a:extLst>
          </p:cNvPr>
          <p:cNvSpPr>
            <a:spLocks noGrp="1"/>
          </p:cNvSpPr>
          <p:nvPr>
            <p:ph type="title"/>
          </p:nvPr>
        </p:nvSpPr>
        <p:spPr/>
        <p:txBody>
          <a:bodyPr/>
          <a:lstStyle/>
          <a:p>
            <a:pPr algn="ctr"/>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Confusion Matrix</a:t>
            </a:r>
          </a:p>
        </p:txBody>
      </p:sp>
      <p:pic>
        <p:nvPicPr>
          <p:cNvPr id="3074" name="Picture 2">
            <a:extLst>
              <a:ext uri="{FF2B5EF4-FFF2-40B4-BE49-F238E27FC236}">
                <a16:creationId xmlns:a16="http://schemas.microsoft.com/office/drawing/2014/main" id="{79122DC5-D382-4149-8D43-81E54886130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77375" y="1946106"/>
            <a:ext cx="7075503" cy="4195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87903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5D859-730B-4585-9A57-9E2A378FC5DD}"/>
              </a:ext>
            </a:extLst>
          </p:cNvPr>
          <p:cNvSpPr>
            <a:spLocks noGrp="1"/>
          </p:cNvSpPr>
          <p:nvPr>
            <p:ph type="title"/>
          </p:nvPr>
        </p:nvSpPr>
        <p:spPr/>
        <p:txBody>
          <a:bodyPr/>
          <a:lstStyle/>
          <a:p>
            <a:pPr algn="ctr"/>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Conclusion</a:t>
            </a:r>
          </a:p>
        </p:txBody>
      </p:sp>
      <p:sp>
        <p:nvSpPr>
          <p:cNvPr id="3" name="Content Placeholder 2">
            <a:extLst>
              <a:ext uri="{FF2B5EF4-FFF2-40B4-BE49-F238E27FC236}">
                <a16:creationId xmlns:a16="http://schemas.microsoft.com/office/drawing/2014/main" id="{2F28B25B-A41D-4BDC-9C60-D992E3025F35}"/>
              </a:ext>
            </a:extLst>
          </p:cNvPr>
          <p:cNvSpPr>
            <a:spLocks noGrp="1"/>
          </p:cNvSpPr>
          <p:nvPr>
            <p:ph idx="1"/>
          </p:nvPr>
        </p:nvSpPr>
        <p:spPr>
          <a:xfrm>
            <a:off x="1368007" y="1732076"/>
            <a:ext cx="8946541" cy="4195481"/>
          </a:xfrm>
        </p:spPr>
        <p:style>
          <a:lnRef idx="1">
            <a:schemeClr val="dk1"/>
          </a:lnRef>
          <a:fillRef idx="2">
            <a:schemeClr val="dk1"/>
          </a:fillRef>
          <a:effectRef idx="1">
            <a:schemeClr val="dk1"/>
          </a:effectRef>
          <a:fontRef idx="minor">
            <a:schemeClr val="dk1"/>
          </a:fontRef>
        </p:style>
        <p:txBody>
          <a:bodyPr/>
          <a:lstStyle/>
          <a:p>
            <a:r>
              <a:rPr lang="en-IN" b="1" u="sng" dirty="0">
                <a:solidFill>
                  <a:schemeClr val="bg1"/>
                </a:solidFill>
                <a:latin typeface="Arial" pitchFamily="34" charset="0"/>
                <a:cs typeface="Arial" pitchFamily="34" charset="0"/>
              </a:rPr>
              <a:t>Observing confusion matrix we get following results:</a:t>
            </a:r>
          </a:p>
          <a:p>
            <a:pPr lvl="1"/>
            <a:r>
              <a:rPr lang="en-IN" b="1" u="sng" dirty="0">
                <a:solidFill>
                  <a:schemeClr val="bg1"/>
                </a:solidFill>
                <a:latin typeface="Arial" pitchFamily="34" charset="0"/>
                <a:cs typeface="Arial" pitchFamily="34" charset="0"/>
              </a:rPr>
              <a:t>Actual job predicted = 5104</a:t>
            </a:r>
          </a:p>
          <a:p>
            <a:pPr lvl="1"/>
            <a:r>
              <a:rPr lang="en-IN" b="1" u="sng" dirty="0">
                <a:solidFill>
                  <a:schemeClr val="bg1"/>
                </a:solidFill>
                <a:latin typeface="Arial" pitchFamily="34" charset="0"/>
                <a:cs typeface="Arial" pitchFamily="34" charset="0"/>
              </a:rPr>
              <a:t>Fake Job Predicted = 129</a:t>
            </a:r>
          </a:p>
          <a:p>
            <a:pPr lvl="1"/>
            <a:r>
              <a:rPr lang="en-IN" b="1" u="sng" dirty="0">
                <a:solidFill>
                  <a:schemeClr val="bg1"/>
                </a:solidFill>
                <a:latin typeface="Arial" pitchFamily="34" charset="0"/>
                <a:cs typeface="Arial" pitchFamily="34" charset="0"/>
              </a:rPr>
              <a:t>Fake Job Predicted as Actual = 8</a:t>
            </a:r>
          </a:p>
          <a:p>
            <a:pPr lvl="1"/>
            <a:r>
              <a:rPr lang="en-IN" b="1" u="sng" dirty="0">
                <a:solidFill>
                  <a:schemeClr val="bg1"/>
                </a:solidFill>
                <a:latin typeface="Arial" pitchFamily="34" charset="0"/>
                <a:cs typeface="Arial" pitchFamily="34" charset="0"/>
              </a:rPr>
              <a:t>Actual Job predicted as Fake = 123</a:t>
            </a:r>
          </a:p>
          <a:p>
            <a:pPr lvl="1"/>
            <a:endParaRPr lang="en-IN" b="1" u="sng" dirty="0">
              <a:solidFill>
                <a:schemeClr val="bg1"/>
              </a:solidFill>
              <a:latin typeface="Arial" pitchFamily="34" charset="0"/>
              <a:cs typeface="Arial" pitchFamily="34" charset="0"/>
            </a:endParaRPr>
          </a:p>
          <a:p>
            <a:pPr marL="457200" lvl="1" indent="0">
              <a:buNone/>
            </a:pPr>
            <a:r>
              <a:rPr lang="en-IN" b="1" u="sng" dirty="0">
                <a:solidFill>
                  <a:schemeClr val="bg1"/>
                </a:solidFill>
                <a:latin typeface="Arial" pitchFamily="34" charset="0"/>
                <a:cs typeface="Arial" pitchFamily="34" charset="0"/>
              </a:rPr>
              <a:t>Here we observe that Prediction of Actual Jobs is more efficient that prediction of Fake Job and that is because we have more data on Actual Jobs rather than fake jobs. </a:t>
            </a:r>
          </a:p>
        </p:txBody>
      </p:sp>
    </p:spTree>
    <p:extLst>
      <p:ext uri="{BB962C8B-B14F-4D97-AF65-F5344CB8AC3E}">
        <p14:creationId xmlns:p14="http://schemas.microsoft.com/office/powerpoint/2010/main" val="3101013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6216" y="452718"/>
            <a:ext cx="9404723" cy="1400530"/>
          </a:xfrm>
        </p:spPr>
        <p:txBody>
          <a:bodyPr/>
          <a:lstStyle/>
          <a:p>
            <a:pPr algn="ctr"/>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Future Enhancement:</a:t>
            </a:r>
          </a:p>
        </p:txBody>
      </p:sp>
      <p:sp>
        <p:nvSpPr>
          <p:cNvPr id="3" name="Content Placeholder 2"/>
          <p:cNvSpPr>
            <a:spLocks noGrp="1"/>
          </p:cNvSpPr>
          <p:nvPr>
            <p:ph idx="1"/>
          </p:nvPr>
        </p:nvSpPr>
        <p:spPr/>
        <p:style>
          <a:lnRef idx="0">
            <a:schemeClr val="accent6"/>
          </a:lnRef>
          <a:fillRef idx="3">
            <a:schemeClr val="accent6"/>
          </a:fillRef>
          <a:effectRef idx="3">
            <a:schemeClr val="accent6"/>
          </a:effectRef>
          <a:fontRef idx="minor">
            <a:schemeClr val="lt1"/>
          </a:fontRef>
        </p:style>
        <p:txBody>
          <a:bodyPr>
            <a:normAutofit lnSpcReduction="10000"/>
          </a:bodyPr>
          <a:lstStyle/>
          <a:p>
            <a:endParaRPr lang="en-US" b="1" dirty="0">
              <a:latin typeface="Arial" pitchFamily="34" charset="0"/>
              <a:cs typeface="Arial" pitchFamily="34" charset="0"/>
            </a:endParaRPr>
          </a:p>
          <a:p>
            <a:endParaRPr lang="en-US" b="1" dirty="0">
              <a:latin typeface="Arial" pitchFamily="34" charset="0"/>
              <a:cs typeface="Arial" pitchFamily="34" charset="0"/>
            </a:endParaRPr>
          </a:p>
          <a:p>
            <a:r>
              <a:rPr lang="en-US" b="1" dirty="0">
                <a:solidFill>
                  <a:schemeClr val="bg1"/>
                </a:solidFill>
                <a:latin typeface="Arial" pitchFamily="34" charset="0"/>
                <a:cs typeface="Arial" pitchFamily="34" charset="0"/>
              </a:rPr>
              <a:t>Through this series of articles, we have tried to put forward an issue that is creeping through the job market. Turmoil and chaos are the perfect proponents for scammers, and currently, cyber scam attacks are on the rise. </a:t>
            </a:r>
          </a:p>
          <a:p>
            <a:r>
              <a:rPr lang="en-US" b="1" dirty="0">
                <a:solidFill>
                  <a:schemeClr val="bg1"/>
                </a:solidFill>
                <a:latin typeface="Arial" pitchFamily="34" charset="0"/>
                <a:cs typeface="Arial" pitchFamily="34" charset="0"/>
              </a:rPr>
              <a:t> We have provided a detailed analysis of how we can apply machine learning to predict the occurrences of such fake postings.</a:t>
            </a:r>
          </a:p>
          <a:p>
            <a:r>
              <a:rPr lang="en-IN" b="1" dirty="0">
                <a:solidFill>
                  <a:schemeClr val="bg1"/>
                </a:solidFill>
                <a:latin typeface="Arial" pitchFamily="34" charset="0"/>
                <a:cs typeface="Arial" pitchFamily="34" charset="0"/>
              </a:rPr>
              <a:t>For the ending note: Stay safe and be aware of fake job postings.</a:t>
            </a:r>
          </a:p>
          <a:p>
            <a:pPr marL="0" indent="0">
              <a:buNone/>
            </a:pPr>
            <a:endParaRPr lang="en-IN" b="1" dirty="0">
              <a:solidFill>
                <a:schemeClr val="bg1"/>
              </a:solidFill>
              <a:latin typeface="Arial" pitchFamily="34" charset="0"/>
              <a:cs typeface="Arial" pitchFamily="34" charset="0"/>
            </a:endParaRPr>
          </a:p>
          <a:p>
            <a:pPr marL="0" indent="0">
              <a:buNone/>
            </a:pPr>
            <a:r>
              <a:rPr lang="en-IN" b="1" dirty="0">
                <a:solidFill>
                  <a:schemeClr val="bg1"/>
                </a:solidFill>
                <a:latin typeface="Arial" pitchFamily="34" charset="0"/>
                <a:cs typeface="Arial" pitchFamily="34" charset="0"/>
              </a:rPr>
              <a:t>                                                  </a:t>
            </a:r>
            <a:r>
              <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rPr>
              <a:t>Thank  You!</a:t>
            </a:r>
          </a:p>
        </p:txBody>
      </p:sp>
    </p:spTree>
    <p:extLst>
      <p:ext uri="{BB962C8B-B14F-4D97-AF65-F5344CB8AC3E}">
        <p14:creationId xmlns:p14="http://schemas.microsoft.com/office/powerpoint/2010/main" val="2694427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FE0F0-1BE5-4DAF-A83D-DE186DBC29AA}"/>
              </a:ext>
            </a:extLst>
          </p:cNvPr>
          <p:cNvSpPr>
            <a:spLocks noGrp="1"/>
          </p:cNvSpPr>
          <p:nvPr>
            <p:ph type="title"/>
          </p:nvPr>
        </p:nvSpPr>
        <p:spPr/>
        <p:txBody>
          <a:bodyPr/>
          <a:lstStyle/>
          <a:p>
            <a:pPr algn="ctr"/>
            <a:r>
              <a:rPr lang="en-US" b="1" u="sng" dirty="0">
                <a:solidFill>
                  <a:schemeClr val="bg1"/>
                </a:solidFill>
                <a:effectLst>
                  <a:outerShdw blurRad="38100" dist="38100" dir="2700000" algn="tl">
                    <a:srgbClr val="000000">
                      <a:alpha val="43137"/>
                    </a:srgbClr>
                  </a:outerShdw>
                </a:effectLst>
                <a:latin typeface="Arial" pitchFamily="34" charset="0"/>
                <a:cs typeface="Arial" pitchFamily="34" charset="0"/>
              </a:rPr>
              <a:t>Problem Statement:</a:t>
            </a:r>
            <a:endParaRPr lang="en-IN" b="1" u="sng" dirty="0">
              <a:solidFill>
                <a:schemeClr val="bg1"/>
              </a:solidFill>
              <a:effectLst>
                <a:outerShdw blurRad="38100" dist="38100" dir="2700000" algn="tl">
                  <a:srgbClr val="000000">
                    <a:alpha val="43137"/>
                  </a:srgbClr>
                </a:outerShdw>
              </a:effectLst>
              <a:latin typeface="Arial" pitchFamily="34" charset="0"/>
              <a:cs typeface="Arial" pitchFamily="34" charset="0"/>
            </a:endParaRPr>
          </a:p>
        </p:txBody>
      </p:sp>
      <p:sp>
        <p:nvSpPr>
          <p:cNvPr id="3" name="Content Placeholder 2">
            <a:extLst>
              <a:ext uri="{FF2B5EF4-FFF2-40B4-BE49-F238E27FC236}">
                <a16:creationId xmlns:a16="http://schemas.microsoft.com/office/drawing/2014/main" id="{BABDF3C1-A9B2-4943-A0D0-335A12866876}"/>
              </a:ext>
            </a:extLst>
          </p:cNvPr>
          <p:cNvSpPr>
            <a:spLocks noGrp="1"/>
          </p:cNvSpPr>
          <p:nvPr>
            <p:ph idx="1"/>
          </p:nvPr>
        </p:nvSpPr>
        <p:spPr/>
        <p:style>
          <a:lnRef idx="2">
            <a:schemeClr val="accent6">
              <a:shade val="50000"/>
            </a:schemeClr>
          </a:lnRef>
          <a:fillRef idx="1">
            <a:schemeClr val="accent6"/>
          </a:fillRef>
          <a:effectRef idx="0">
            <a:schemeClr val="accent6"/>
          </a:effectRef>
          <a:fontRef idx="minor">
            <a:schemeClr val="lt1"/>
          </a:fontRef>
        </p:style>
        <p:txBody>
          <a:bodyPr>
            <a:normAutofit/>
          </a:bodyPr>
          <a:lstStyle/>
          <a:p>
            <a:r>
              <a:rPr lang="en-US" sz="2400" b="0" i="0" dirty="0">
                <a:solidFill>
                  <a:schemeClr val="bg1"/>
                </a:solidFill>
                <a:effectLst/>
                <a:latin typeface="Arial" pitchFamily="34" charset="0"/>
                <a:cs typeface="Arial" pitchFamily="34" charset="0"/>
              </a:rPr>
              <a:t>In this project, we will train the machine learning classifier on Employment Scam Aegean Dataset (EMSCAD) to identify the fake job advertisements. First, we will visualize the insights from the fake and real job advertisement and then we will use the Support Vector Machine Classifier in this task which will predict the real and fraudulent class labels for the job advertisements after successful training. Finally, we will evaluate the performance of our classifier using several evaluation metrics. </a:t>
            </a:r>
            <a:endParaRPr lang="en-IN" sz="2400" dirty="0">
              <a:solidFill>
                <a:schemeClr val="bg1"/>
              </a:solidFill>
              <a:latin typeface="Arial" pitchFamily="34" charset="0"/>
              <a:cs typeface="Arial" pitchFamily="34" charset="0"/>
            </a:endParaRPr>
          </a:p>
        </p:txBody>
      </p:sp>
      <p:sp>
        <p:nvSpPr>
          <p:cNvPr id="4" name="5-Point Star 3"/>
          <p:cNvSpPr/>
          <p:nvPr/>
        </p:nvSpPr>
        <p:spPr>
          <a:xfrm>
            <a:off x="1941095" y="593559"/>
            <a:ext cx="737936" cy="577516"/>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22400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654A4-72C1-4538-9835-8A658DF6A0AC}"/>
              </a:ext>
            </a:extLst>
          </p:cNvPr>
          <p:cNvSpPr>
            <a:spLocks noGrp="1"/>
          </p:cNvSpPr>
          <p:nvPr>
            <p:ph type="title"/>
          </p:nvPr>
        </p:nvSpPr>
        <p:spPr>
          <a:xfrm>
            <a:off x="228859" y="523739"/>
            <a:ext cx="9404723" cy="1400530"/>
          </a:xfrm>
        </p:spPr>
        <p:txBody>
          <a:bodyPr/>
          <a:lstStyle/>
          <a:p>
            <a:r>
              <a:rPr lang="en-US" dirty="0"/>
              <a:t>        </a:t>
            </a:r>
            <a:r>
              <a:rPr lang="en-US" b="1" dirty="0">
                <a:solidFill>
                  <a:schemeClr val="bg1"/>
                </a:solidFill>
                <a:latin typeface="Arial" pitchFamily="34" charset="0"/>
                <a:cs typeface="Arial" pitchFamily="34" charset="0"/>
              </a:rPr>
              <a:t>What is Machine Learning?</a:t>
            </a:r>
            <a:endParaRPr lang="en-IN" b="1" dirty="0">
              <a:solidFill>
                <a:schemeClr val="bg1"/>
              </a:solidFill>
              <a:latin typeface="Arial" pitchFamily="34" charset="0"/>
              <a:cs typeface="Arial" pitchFamily="34" charset="0"/>
            </a:endParaRPr>
          </a:p>
        </p:txBody>
      </p:sp>
      <p:sp>
        <p:nvSpPr>
          <p:cNvPr id="3" name="Arrow: Right 2">
            <a:extLst>
              <a:ext uri="{FF2B5EF4-FFF2-40B4-BE49-F238E27FC236}">
                <a16:creationId xmlns:a16="http://schemas.microsoft.com/office/drawing/2014/main" id="{5C55C0BC-2A62-4E56-A25C-C5F88EEB3438}"/>
              </a:ext>
            </a:extLst>
          </p:cNvPr>
          <p:cNvSpPr/>
          <p:nvPr/>
        </p:nvSpPr>
        <p:spPr>
          <a:xfrm>
            <a:off x="363985" y="739372"/>
            <a:ext cx="978408" cy="4846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910E886-43CE-4F86-8BC4-18B46E3FD34F}"/>
              </a:ext>
            </a:extLst>
          </p:cNvPr>
          <p:cNvSpPr txBox="1"/>
          <p:nvPr/>
        </p:nvSpPr>
        <p:spPr>
          <a:xfrm>
            <a:off x="1404891" y="1324104"/>
            <a:ext cx="8626876" cy="1200329"/>
          </a:xfrm>
          <a:prstGeom prst="rect">
            <a:avLst/>
          </a:prstGeom>
          <a:noFill/>
        </p:spPr>
        <p:txBody>
          <a:bodyPr wrap="square">
            <a:spAutoFit/>
          </a:bodyPr>
          <a:lstStyle/>
          <a:p>
            <a:r>
              <a:rPr lang="en-US" b="0" i="0" dirty="0">
                <a:solidFill>
                  <a:schemeClr val="bg1"/>
                </a:solidFill>
                <a:effectLst/>
                <a:latin typeface="arial" panose="020B0604020202020204" pitchFamily="34" charset="0"/>
              </a:rPr>
              <a:t>Machine learning (ML) is </a:t>
            </a:r>
            <a:r>
              <a:rPr lang="en-US" b="1" i="0" dirty="0">
                <a:solidFill>
                  <a:schemeClr val="bg1"/>
                </a:solidFill>
                <a:effectLst/>
                <a:latin typeface="arial" panose="020B0604020202020204" pitchFamily="34" charset="0"/>
              </a:rPr>
              <a:t>a type of artificial intelligence (AI) that allows software applications to become more accurate at predicting outcomes without being explicitly programmed to do so</a:t>
            </a:r>
            <a:r>
              <a:rPr lang="en-US" b="0" i="0" dirty="0">
                <a:solidFill>
                  <a:schemeClr val="bg1"/>
                </a:solidFill>
                <a:effectLst/>
                <a:latin typeface="arial" panose="020B0604020202020204" pitchFamily="34" charset="0"/>
              </a:rPr>
              <a:t>. Machine learning algorithms use historical data as input to predict new output values.</a:t>
            </a:r>
            <a:endParaRPr lang="en-IN" dirty="0">
              <a:solidFill>
                <a:schemeClr val="bg1"/>
              </a:solidFill>
            </a:endParaRPr>
          </a:p>
        </p:txBody>
      </p:sp>
      <p:sp>
        <p:nvSpPr>
          <p:cNvPr id="7" name="TextBox 6">
            <a:extLst>
              <a:ext uri="{FF2B5EF4-FFF2-40B4-BE49-F238E27FC236}">
                <a16:creationId xmlns:a16="http://schemas.microsoft.com/office/drawing/2014/main" id="{CB99C82F-FBCA-4F05-AEDD-E558596F27B6}"/>
              </a:ext>
            </a:extLst>
          </p:cNvPr>
          <p:cNvSpPr txBox="1"/>
          <p:nvPr/>
        </p:nvSpPr>
        <p:spPr>
          <a:xfrm>
            <a:off x="1404891" y="2553001"/>
            <a:ext cx="7943651" cy="2031325"/>
          </a:xfrm>
          <a:prstGeom prst="rect">
            <a:avLst/>
          </a:prstGeom>
          <a:noFill/>
        </p:spPr>
        <p:txBody>
          <a:bodyPr wrap="square">
            <a:spAutoFit/>
          </a:bodyPr>
          <a:lstStyle/>
          <a:p>
            <a:r>
              <a:rPr lang="en-US" sz="3600" b="1" i="0" dirty="0">
                <a:solidFill>
                  <a:schemeClr val="bg1"/>
                </a:solidFill>
                <a:effectLst/>
                <a:latin typeface="arial" panose="020B0604020202020204" pitchFamily="34" charset="0"/>
              </a:rPr>
              <a:t>What is NLP?</a:t>
            </a:r>
          </a:p>
          <a:p>
            <a:r>
              <a:rPr lang="en-US" b="0" i="0" dirty="0">
                <a:solidFill>
                  <a:schemeClr val="bg1"/>
                </a:solidFill>
                <a:effectLst/>
                <a:latin typeface="arial" panose="020B0604020202020204" pitchFamily="34" charset="0"/>
              </a:rPr>
              <a:t>Natural Language Processing is </a:t>
            </a:r>
            <a:r>
              <a:rPr lang="en-US" b="1" i="0" dirty="0">
                <a:solidFill>
                  <a:schemeClr val="bg1"/>
                </a:solidFill>
                <a:effectLst/>
                <a:latin typeface="arial" panose="020B0604020202020204" pitchFamily="34" charset="0"/>
              </a:rPr>
              <a:t>the practice of teaching machines to understand and interpret conversational inputs from humans</a:t>
            </a:r>
            <a:r>
              <a:rPr lang="en-US" b="0" i="0" dirty="0">
                <a:solidFill>
                  <a:schemeClr val="bg1"/>
                </a:solidFill>
                <a:effectLst/>
                <a:latin typeface="arial" panose="020B0604020202020204" pitchFamily="34" charset="0"/>
              </a:rPr>
              <a:t>. NLP based on Machine Learning can be used to establish communication channels between humans and machines. Although continuously evolving, NLP has already proven useful in multiple fields.</a:t>
            </a:r>
            <a:endParaRPr lang="en-IN" dirty="0">
              <a:solidFill>
                <a:schemeClr val="bg1"/>
              </a:solidFill>
            </a:endParaRPr>
          </a:p>
        </p:txBody>
      </p:sp>
      <p:sp>
        <p:nvSpPr>
          <p:cNvPr id="8" name="Arrow: Right 7">
            <a:extLst>
              <a:ext uri="{FF2B5EF4-FFF2-40B4-BE49-F238E27FC236}">
                <a16:creationId xmlns:a16="http://schemas.microsoft.com/office/drawing/2014/main" id="{8F585608-0EEF-4578-84C9-49947DAE64C4}"/>
              </a:ext>
            </a:extLst>
          </p:cNvPr>
          <p:cNvSpPr/>
          <p:nvPr/>
        </p:nvSpPr>
        <p:spPr>
          <a:xfrm>
            <a:off x="403585" y="2705493"/>
            <a:ext cx="899207" cy="48783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0" name="TextBox 9">
            <a:extLst>
              <a:ext uri="{FF2B5EF4-FFF2-40B4-BE49-F238E27FC236}">
                <a16:creationId xmlns:a16="http://schemas.microsoft.com/office/drawing/2014/main" id="{F760ECB1-FE13-4C3A-9AC7-C12D54C65B0F}"/>
              </a:ext>
            </a:extLst>
          </p:cNvPr>
          <p:cNvSpPr txBox="1"/>
          <p:nvPr/>
        </p:nvSpPr>
        <p:spPr>
          <a:xfrm>
            <a:off x="1342392" y="4726698"/>
            <a:ext cx="7660205" cy="646331"/>
          </a:xfrm>
          <a:prstGeom prst="rect">
            <a:avLst/>
          </a:prstGeom>
          <a:noFill/>
        </p:spPr>
        <p:txBody>
          <a:bodyPr wrap="square">
            <a:spAutoFit/>
          </a:bodyPr>
          <a:lstStyle/>
          <a:p>
            <a:r>
              <a:rPr lang="en-IN" b="1" i="0" dirty="0">
                <a:solidFill>
                  <a:schemeClr val="bg1"/>
                </a:solidFill>
                <a:effectLst/>
                <a:latin typeface="arial" panose="020B0604020202020204" pitchFamily="34" charset="0"/>
              </a:rPr>
              <a:t>What is TfidfVectorizer?</a:t>
            </a:r>
          </a:p>
          <a:p>
            <a:endParaRPr lang="en-IN" dirty="0"/>
          </a:p>
        </p:txBody>
      </p:sp>
      <p:sp>
        <p:nvSpPr>
          <p:cNvPr id="12" name="TextBox 11">
            <a:extLst>
              <a:ext uri="{FF2B5EF4-FFF2-40B4-BE49-F238E27FC236}">
                <a16:creationId xmlns:a16="http://schemas.microsoft.com/office/drawing/2014/main" id="{AE18015F-EE13-4BA1-BEED-88927AB4CDEB}"/>
              </a:ext>
            </a:extLst>
          </p:cNvPr>
          <p:cNvSpPr txBox="1"/>
          <p:nvPr/>
        </p:nvSpPr>
        <p:spPr>
          <a:xfrm>
            <a:off x="1302792" y="5134234"/>
            <a:ext cx="7916622" cy="1200329"/>
          </a:xfrm>
          <a:prstGeom prst="rect">
            <a:avLst/>
          </a:prstGeom>
          <a:noFill/>
        </p:spPr>
        <p:txBody>
          <a:bodyPr wrap="square">
            <a:spAutoFit/>
          </a:bodyPr>
          <a:lstStyle/>
          <a:p>
            <a:r>
              <a:rPr lang="en-US" b="0" i="0" dirty="0">
                <a:solidFill>
                  <a:schemeClr val="bg1"/>
                </a:solidFill>
                <a:effectLst/>
                <a:latin typeface="arial" panose="020B0604020202020204" pitchFamily="34" charset="0"/>
              </a:rPr>
              <a:t>Term frequency-inverse document frequency is a text vectorizer that </a:t>
            </a:r>
            <a:r>
              <a:rPr lang="en-US" b="1" i="0" dirty="0">
                <a:solidFill>
                  <a:schemeClr val="bg1"/>
                </a:solidFill>
                <a:effectLst/>
                <a:latin typeface="arial" panose="020B0604020202020204" pitchFamily="34" charset="0"/>
              </a:rPr>
              <a:t>transforms the text into a usable vector</a:t>
            </a:r>
            <a:r>
              <a:rPr lang="en-US" b="0" i="0" dirty="0">
                <a:solidFill>
                  <a:schemeClr val="bg1"/>
                </a:solidFill>
                <a:effectLst/>
                <a:latin typeface="arial" panose="020B0604020202020204" pitchFamily="34" charset="0"/>
              </a:rPr>
              <a:t>. It combines 2 concepts, Term Frequency (TF) and Document Frequency (DF). The term frequency is the number of occurrences of a specific term in a document.</a:t>
            </a:r>
            <a:endParaRPr lang="en-IN" dirty="0">
              <a:solidFill>
                <a:schemeClr val="bg1"/>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753" y="3193330"/>
            <a:ext cx="2143125" cy="2143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9836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4AB7F8D-7A45-463A-8AFC-B904915A093F}"/>
              </a:ext>
            </a:extLst>
          </p:cNvPr>
          <p:cNvSpPr txBox="1"/>
          <p:nvPr/>
        </p:nvSpPr>
        <p:spPr>
          <a:xfrm>
            <a:off x="1925424" y="1316378"/>
            <a:ext cx="8208389" cy="1938992"/>
          </a:xfrm>
          <a:prstGeom prst="rect">
            <a:avLst/>
          </a:prstGeom>
          <a:noFill/>
        </p:spPr>
        <p:txBody>
          <a:bodyPr wrap="square">
            <a:spAutoFit/>
          </a:bodyPr>
          <a:lstStyle/>
          <a:p>
            <a:r>
              <a:rPr lang="en-US" sz="2400" b="0" i="0" dirty="0">
                <a:solidFill>
                  <a:schemeClr val="bg1"/>
                </a:solidFill>
                <a:effectLst/>
                <a:latin typeface="Arial" pitchFamily="34" charset="0"/>
                <a:cs typeface="Arial" pitchFamily="34" charset="0"/>
              </a:rPr>
              <a:t>Term frequency-inverse document frequency is a text vectorizer that </a:t>
            </a:r>
            <a:r>
              <a:rPr lang="en-US" sz="2400" b="1" i="0" dirty="0">
                <a:solidFill>
                  <a:schemeClr val="bg1"/>
                </a:solidFill>
                <a:effectLst/>
                <a:latin typeface="Arial" pitchFamily="34" charset="0"/>
                <a:cs typeface="Arial" pitchFamily="34" charset="0"/>
              </a:rPr>
              <a:t>transforms the text into a usable vector</a:t>
            </a:r>
            <a:r>
              <a:rPr lang="en-US" sz="2400" b="0" i="0" dirty="0">
                <a:solidFill>
                  <a:schemeClr val="bg1"/>
                </a:solidFill>
                <a:effectLst/>
                <a:latin typeface="Arial" pitchFamily="34" charset="0"/>
                <a:cs typeface="Arial" pitchFamily="34" charset="0"/>
              </a:rPr>
              <a:t>. It combines 2 concepts, Term Frequency (TF) and Document Frequency (DF). The term frequency is the number of occurrences of a specific term in a document.</a:t>
            </a:r>
            <a:endParaRPr lang="en-IN" sz="2400" dirty="0">
              <a:solidFill>
                <a:schemeClr val="bg1"/>
              </a:solidFill>
              <a:latin typeface="Arial" pitchFamily="34" charset="0"/>
              <a:cs typeface="Arial" pitchFamily="34" charset="0"/>
            </a:endParaRPr>
          </a:p>
        </p:txBody>
      </p:sp>
      <p:sp>
        <p:nvSpPr>
          <p:cNvPr id="5" name="TextBox 4">
            <a:extLst>
              <a:ext uri="{FF2B5EF4-FFF2-40B4-BE49-F238E27FC236}">
                <a16:creationId xmlns:a16="http://schemas.microsoft.com/office/drawing/2014/main" id="{CC6368D6-7B41-457F-807C-ED24CAC53C02}"/>
              </a:ext>
            </a:extLst>
          </p:cNvPr>
          <p:cNvSpPr txBox="1"/>
          <p:nvPr/>
        </p:nvSpPr>
        <p:spPr>
          <a:xfrm>
            <a:off x="1840584" y="503489"/>
            <a:ext cx="6094428" cy="707886"/>
          </a:xfrm>
          <a:prstGeom prst="rect">
            <a:avLst/>
          </a:prstGeom>
          <a:noFill/>
        </p:spPr>
        <p:txBody>
          <a:bodyPr wrap="square">
            <a:spAutoFit/>
          </a:bodyPr>
          <a:lstStyle/>
          <a:p>
            <a:r>
              <a:rPr lang="en-IN" sz="4000" b="1" i="0" dirty="0">
                <a:solidFill>
                  <a:schemeClr val="bg1"/>
                </a:solidFill>
                <a:effectLst/>
                <a:latin typeface="arial" panose="020B0604020202020204" pitchFamily="34" charset="0"/>
              </a:rPr>
              <a:t>What is TfidfVectorizer?</a:t>
            </a:r>
          </a:p>
        </p:txBody>
      </p:sp>
      <p:sp>
        <p:nvSpPr>
          <p:cNvPr id="6" name="Arrow: Right 5">
            <a:extLst>
              <a:ext uri="{FF2B5EF4-FFF2-40B4-BE49-F238E27FC236}">
                <a16:creationId xmlns:a16="http://schemas.microsoft.com/office/drawing/2014/main" id="{BA5DF300-B77B-4C8C-8F76-BD9BE4864F56}"/>
              </a:ext>
            </a:extLst>
          </p:cNvPr>
          <p:cNvSpPr/>
          <p:nvPr/>
        </p:nvSpPr>
        <p:spPr>
          <a:xfrm>
            <a:off x="669303" y="628816"/>
            <a:ext cx="933254" cy="45723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id="{9DB1397B-2BC9-4178-800D-A69675514E27}"/>
              </a:ext>
            </a:extLst>
          </p:cNvPr>
          <p:cNvSpPr txBox="1"/>
          <p:nvPr/>
        </p:nvSpPr>
        <p:spPr>
          <a:xfrm>
            <a:off x="1925423" y="3429000"/>
            <a:ext cx="7058155" cy="646331"/>
          </a:xfrm>
          <a:prstGeom prst="rect">
            <a:avLst/>
          </a:prstGeom>
          <a:noFill/>
        </p:spPr>
        <p:txBody>
          <a:bodyPr wrap="square">
            <a:spAutoFit/>
          </a:bodyPr>
          <a:lstStyle/>
          <a:p>
            <a:r>
              <a:rPr lang="en-IN" sz="3600" b="1" i="0" dirty="0">
                <a:solidFill>
                  <a:schemeClr val="bg1"/>
                </a:solidFill>
                <a:effectLst/>
                <a:latin typeface="arial" panose="020B0604020202020204" pitchFamily="34" charset="0"/>
              </a:rPr>
              <a:t>What is a CountVectorizer?</a:t>
            </a:r>
            <a:endParaRPr lang="en-IN" sz="3600" b="1" dirty="0">
              <a:solidFill>
                <a:schemeClr val="bg1"/>
              </a:solidFill>
            </a:endParaRPr>
          </a:p>
        </p:txBody>
      </p:sp>
      <p:sp>
        <p:nvSpPr>
          <p:cNvPr id="10" name="TextBox 9">
            <a:extLst>
              <a:ext uri="{FF2B5EF4-FFF2-40B4-BE49-F238E27FC236}">
                <a16:creationId xmlns:a16="http://schemas.microsoft.com/office/drawing/2014/main" id="{29D6EFFA-3671-4EC5-A4C5-BC97013A21C8}"/>
              </a:ext>
            </a:extLst>
          </p:cNvPr>
          <p:cNvSpPr txBox="1"/>
          <p:nvPr/>
        </p:nvSpPr>
        <p:spPr>
          <a:xfrm>
            <a:off x="1925423" y="4075331"/>
            <a:ext cx="7557941" cy="2308324"/>
          </a:xfrm>
          <a:prstGeom prst="rect">
            <a:avLst/>
          </a:prstGeom>
          <a:noFill/>
        </p:spPr>
        <p:txBody>
          <a:bodyPr wrap="square">
            <a:spAutoFit/>
          </a:bodyPr>
          <a:lstStyle/>
          <a:p>
            <a:r>
              <a:rPr lang="en-US" sz="2400" b="0" i="0" dirty="0">
                <a:solidFill>
                  <a:schemeClr val="bg1"/>
                </a:solidFill>
                <a:effectLst/>
                <a:latin typeface="arial" panose="020B0604020202020204" pitchFamily="34" charset="0"/>
              </a:rPr>
              <a:t>Term frequency-inverse document frequency is a text vectorizer that </a:t>
            </a:r>
            <a:r>
              <a:rPr lang="en-US" sz="2400" b="1" i="0" dirty="0">
                <a:solidFill>
                  <a:schemeClr val="bg1"/>
                </a:solidFill>
                <a:effectLst/>
                <a:latin typeface="arial" panose="020B0604020202020204" pitchFamily="34" charset="0"/>
              </a:rPr>
              <a:t>transforms the text into a usable vector</a:t>
            </a:r>
            <a:r>
              <a:rPr lang="en-US" sz="2400" b="0" i="0" dirty="0">
                <a:solidFill>
                  <a:schemeClr val="bg1"/>
                </a:solidFill>
                <a:effectLst/>
                <a:latin typeface="arial" panose="020B0604020202020204" pitchFamily="34" charset="0"/>
              </a:rPr>
              <a:t>. It combines 2 concepts, Term Frequency (TF) and Document Frequency (DF). The term frequency is the number of occurrences of a specific term in a document.</a:t>
            </a:r>
            <a:endParaRPr lang="en-IN" sz="2400" dirty="0">
              <a:solidFill>
                <a:schemeClr val="bg1"/>
              </a:solidFill>
            </a:endParaRPr>
          </a:p>
        </p:txBody>
      </p:sp>
      <p:sp>
        <p:nvSpPr>
          <p:cNvPr id="11" name="Arrow: Right 10">
            <a:extLst>
              <a:ext uri="{FF2B5EF4-FFF2-40B4-BE49-F238E27FC236}">
                <a16:creationId xmlns:a16="http://schemas.microsoft.com/office/drawing/2014/main" id="{2D569C38-F43D-4640-A1B3-42F8CAB8F426}"/>
              </a:ext>
            </a:extLst>
          </p:cNvPr>
          <p:cNvSpPr/>
          <p:nvPr/>
        </p:nvSpPr>
        <p:spPr>
          <a:xfrm>
            <a:off x="593889" y="3525625"/>
            <a:ext cx="1008668" cy="457231"/>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6610" y="5025190"/>
            <a:ext cx="2295287" cy="1269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29327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9D3FE9-8DD0-40F1-8F18-F195359F8C35}"/>
              </a:ext>
            </a:extLst>
          </p:cNvPr>
          <p:cNvSpPr txBox="1"/>
          <p:nvPr/>
        </p:nvSpPr>
        <p:spPr>
          <a:xfrm>
            <a:off x="1774595" y="776866"/>
            <a:ext cx="8114121" cy="1200329"/>
          </a:xfrm>
          <a:prstGeom prst="rect">
            <a:avLst/>
          </a:prstGeom>
          <a:noFill/>
        </p:spPr>
        <p:txBody>
          <a:bodyPr wrap="square">
            <a:spAutoFit/>
          </a:bodyPr>
          <a:lstStyle/>
          <a:p>
            <a:r>
              <a:rPr lang="en-US" sz="3600" b="1" i="0" dirty="0">
                <a:solidFill>
                  <a:schemeClr val="bg1"/>
                </a:solidFill>
                <a:effectLst/>
                <a:latin typeface="arial" panose="020B0604020202020204" pitchFamily="34" charset="0"/>
              </a:rPr>
              <a:t>Why do we use pipeline in machine learning?</a:t>
            </a:r>
            <a:endParaRPr lang="en-IN" sz="3600" b="1" dirty="0">
              <a:solidFill>
                <a:schemeClr val="bg1"/>
              </a:solidFill>
            </a:endParaRPr>
          </a:p>
        </p:txBody>
      </p:sp>
      <p:sp>
        <p:nvSpPr>
          <p:cNvPr id="5" name="TextBox 4">
            <a:extLst>
              <a:ext uri="{FF2B5EF4-FFF2-40B4-BE49-F238E27FC236}">
                <a16:creationId xmlns:a16="http://schemas.microsoft.com/office/drawing/2014/main" id="{CDBA40B3-B757-4AC4-8E75-387BB0294C21}"/>
              </a:ext>
            </a:extLst>
          </p:cNvPr>
          <p:cNvSpPr txBox="1"/>
          <p:nvPr/>
        </p:nvSpPr>
        <p:spPr>
          <a:xfrm>
            <a:off x="1774595" y="1977195"/>
            <a:ext cx="8321511" cy="1938992"/>
          </a:xfrm>
          <a:prstGeom prst="rect">
            <a:avLst/>
          </a:prstGeom>
          <a:noFill/>
        </p:spPr>
        <p:txBody>
          <a:bodyPr wrap="square">
            <a:spAutoFit/>
          </a:bodyPr>
          <a:lstStyle/>
          <a:p>
            <a:r>
              <a:rPr lang="en-US" sz="2400" b="1" i="0" dirty="0">
                <a:solidFill>
                  <a:srgbClr val="202124"/>
                </a:solidFill>
                <a:effectLst/>
                <a:latin typeface="arial" panose="020B0604020202020204" pitchFamily="34" charset="0"/>
              </a:rPr>
              <a:t>It is a means of automating the machine learning workflow by enabling data to be transformed and correlated into a model that can then be analyzed to achieve outputs</a:t>
            </a:r>
            <a:r>
              <a:rPr lang="en-US" sz="2400" b="0" i="0" dirty="0">
                <a:solidFill>
                  <a:srgbClr val="202124"/>
                </a:solidFill>
                <a:effectLst/>
                <a:latin typeface="arial" panose="020B0604020202020204" pitchFamily="34" charset="0"/>
              </a:rPr>
              <a:t>. This type of ML pipeline makes the process of inputting data into the ML model fully automated</a:t>
            </a:r>
            <a:r>
              <a:rPr lang="en-US" b="0" i="0" dirty="0">
                <a:solidFill>
                  <a:srgbClr val="202124"/>
                </a:solidFill>
                <a:effectLst/>
                <a:latin typeface="arial" panose="020B0604020202020204" pitchFamily="34" charset="0"/>
              </a:rPr>
              <a:t>.</a:t>
            </a:r>
            <a:endParaRPr lang="en-IN" dirty="0"/>
          </a:p>
        </p:txBody>
      </p:sp>
      <p:sp>
        <p:nvSpPr>
          <p:cNvPr id="6" name="Arrow: Right 5">
            <a:extLst>
              <a:ext uri="{FF2B5EF4-FFF2-40B4-BE49-F238E27FC236}">
                <a16:creationId xmlns:a16="http://schemas.microsoft.com/office/drawing/2014/main" id="{47CFB099-091F-4CE4-ACE2-0EC0E18A46EB}"/>
              </a:ext>
            </a:extLst>
          </p:cNvPr>
          <p:cNvSpPr/>
          <p:nvPr/>
        </p:nvSpPr>
        <p:spPr>
          <a:xfrm>
            <a:off x="509049" y="1016879"/>
            <a:ext cx="1058158" cy="46191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id="{FE23AEF7-8636-4E09-860D-8D5973EDA2F5}"/>
              </a:ext>
            </a:extLst>
          </p:cNvPr>
          <p:cNvSpPr txBox="1"/>
          <p:nvPr/>
        </p:nvSpPr>
        <p:spPr>
          <a:xfrm>
            <a:off x="1774595" y="4031603"/>
            <a:ext cx="6094428" cy="646331"/>
          </a:xfrm>
          <a:prstGeom prst="rect">
            <a:avLst/>
          </a:prstGeom>
          <a:noFill/>
        </p:spPr>
        <p:txBody>
          <a:bodyPr wrap="square">
            <a:spAutoFit/>
          </a:bodyPr>
          <a:lstStyle/>
          <a:p>
            <a:r>
              <a:rPr lang="en-IN" sz="3600" b="1" i="0" dirty="0">
                <a:solidFill>
                  <a:schemeClr val="bg1"/>
                </a:solidFill>
                <a:effectLst/>
                <a:latin typeface="arial" panose="020B0604020202020204" pitchFamily="34" charset="0"/>
              </a:rPr>
              <a:t>What is spaCy?</a:t>
            </a:r>
            <a:endParaRPr lang="en-IN" sz="3600" b="1" dirty="0">
              <a:solidFill>
                <a:schemeClr val="bg1"/>
              </a:solidFill>
            </a:endParaRPr>
          </a:p>
        </p:txBody>
      </p:sp>
      <p:sp>
        <p:nvSpPr>
          <p:cNvPr id="10" name="TextBox 9">
            <a:extLst>
              <a:ext uri="{FF2B5EF4-FFF2-40B4-BE49-F238E27FC236}">
                <a16:creationId xmlns:a16="http://schemas.microsoft.com/office/drawing/2014/main" id="{A9336779-B74C-455D-8C87-018A7576B720}"/>
              </a:ext>
            </a:extLst>
          </p:cNvPr>
          <p:cNvSpPr txBox="1"/>
          <p:nvPr/>
        </p:nvSpPr>
        <p:spPr>
          <a:xfrm>
            <a:off x="1774595" y="4812135"/>
            <a:ext cx="7755903" cy="830997"/>
          </a:xfrm>
          <a:prstGeom prst="rect">
            <a:avLst/>
          </a:prstGeom>
          <a:noFill/>
        </p:spPr>
        <p:txBody>
          <a:bodyPr wrap="square">
            <a:spAutoFit/>
          </a:bodyPr>
          <a:lstStyle/>
          <a:p>
            <a:r>
              <a:rPr lang="en-US" sz="2400" b="0" i="0" dirty="0">
                <a:solidFill>
                  <a:srgbClr val="202124"/>
                </a:solidFill>
                <a:effectLst/>
                <a:latin typeface="arial" panose="020B0604020202020204" pitchFamily="34" charset="0"/>
              </a:rPr>
              <a:t>It is a designed </a:t>
            </a:r>
            <a:r>
              <a:rPr lang="en-US" sz="2400" b="1" i="0" dirty="0">
                <a:solidFill>
                  <a:srgbClr val="202124"/>
                </a:solidFill>
                <a:effectLst/>
                <a:latin typeface="arial" panose="020B0604020202020204" pitchFamily="34" charset="0"/>
              </a:rPr>
              <a:t>to build information extraction or natural language understanding systems</a:t>
            </a:r>
            <a:r>
              <a:rPr lang="en-US" sz="2400" b="0" i="0" dirty="0">
                <a:solidFill>
                  <a:srgbClr val="202124"/>
                </a:solidFill>
                <a:effectLst/>
                <a:latin typeface="arial" panose="020B0604020202020204" pitchFamily="34" charset="0"/>
              </a:rPr>
              <a:t>. </a:t>
            </a:r>
            <a:endParaRPr lang="en-IN" sz="2400" dirty="0"/>
          </a:p>
        </p:txBody>
      </p:sp>
      <p:sp>
        <p:nvSpPr>
          <p:cNvPr id="11" name="Arrow: Right 10">
            <a:extLst>
              <a:ext uri="{FF2B5EF4-FFF2-40B4-BE49-F238E27FC236}">
                <a16:creationId xmlns:a16="http://schemas.microsoft.com/office/drawing/2014/main" id="{A261305F-1555-4AF7-81C4-C75F0E15C465}"/>
              </a:ext>
            </a:extLst>
          </p:cNvPr>
          <p:cNvSpPr/>
          <p:nvPr/>
        </p:nvSpPr>
        <p:spPr>
          <a:xfrm>
            <a:off x="688157" y="4123811"/>
            <a:ext cx="992170" cy="461913"/>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pic>
        <p:nvPicPr>
          <p:cNvPr id="2050" name="Picture 2" descr="See the source image">
            <a:extLst>
              <a:ext uri="{FF2B5EF4-FFF2-40B4-BE49-F238E27FC236}">
                <a16:creationId xmlns:a16="http://schemas.microsoft.com/office/drawing/2014/main" id="{949759B5-1888-4FD2-BC38-C2D61EAFC7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88410" y="4887290"/>
            <a:ext cx="2583381" cy="1351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1902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CD1C51-AC67-4DEE-AC0A-1DBD48D1F746}"/>
              </a:ext>
            </a:extLst>
          </p:cNvPr>
          <p:cNvSpPr txBox="1"/>
          <p:nvPr/>
        </p:nvSpPr>
        <p:spPr>
          <a:xfrm>
            <a:off x="1623767" y="984257"/>
            <a:ext cx="6094428" cy="1015663"/>
          </a:xfrm>
          <a:prstGeom prst="rect">
            <a:avLst/>
          </a:prstGeom>
          <a:noFill/>
        </p:spPr>
        <p:txBody>
          <a:bodyPr wrap="square">
            <a:spAutoFit/>
          </a:bodyPr>
          <a:lstStyle/>
          <a:p>
            <a:pPr algn="ctr"/>
            <a:r>
              <a:rPr lang="en-US" sz="6000" b="1" u="sng" cap="none" dirty="0">
                <a:solidFill>
                  <a:schemeClr val="bg1"/>
                </a:solidFill>
                <a:effectLst>
                  <a:outerShdw blurRad="38100" dist="38100" dir="2700000" algn="tl">
                    <a:srgbClr val="000000">
                      <a:alpha val="43137"/>
                    </a:srgbClr>
                  </a:outerShdw>
                </a:effectLst>
              </a:rPr>
              <a:t>Data Source:</a:t>
            </a:r>
            <a:endParaRPr lang="en-IN" sz="6000" b="1" u="sng" dirty="0">
              <a:solidFill>
                <a:schemeClr val="bg1"/>
              </a:solidFill>
              <a:effectLst>
                <a:outerShdw blurRad="38100" dist="38100" dir="2700000" algn="tl">
                  <a:srgbClr val="000000">
                    <a:alpha val="43137"/>
                  </a:srgbClr>
                </a:outerShdw>
              </a:effectLst>
            </a:endParaRPr>
          </a:p>
        </p:txBody>
      </p:sp>
      <p:sp>
        <p:nvSpPr>
          <p:cNvPr id="4" name="Arrow: Chevron 3">
            <a:extLst>
              <a:ext uri="{FF2B5EF4-FFF2-40B4-BE49-F238E27FC236}">
                <a16:creationId xmlns:a16="http://schemas.microsoft.com/office/drawing/2014/main" id="{8BDD40B5-CA16-49AF-94E9-E3ADE8FF6690}"/>
              </a:ext>
            </a:extLst>
          </p:cNvPr>
          <p:cNvSpPr/>
          <p:nvPr/>
        </p:nvSpPr>
        <p:spPr>
          <a:xfrm>
            <a:off x="961534" y="1291472"/>
            <a:ext cx="546755" cy="490194"/>
          </a:xfrm>
          <a:prstGeom prst="chevron">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solidFill>
                <a:schemeClr val="tx1"/>
              </a:solidFill>
            </a:endParaRPr>
          </a:p>
        </p:txBody>
      </p:sp>
      <p:sp>
        <p:nvSpPr>
          <p:cNvPr id="6" name="TextBox 5">
            <a:extLst>
              <a:ext uri="{FF2B5EF4-FFF2-40B4-BE49-F238E27FC236}">
                <a16:creationId xmlns:a16="http://schemas.microsoft.com/office/drawing/2014/main" id="{7CF5B8F4-3F20-4C75-9CB3-E7EA81497588}"/>
              </a:ext>
            </a:extLst>
          </p:cNvPr>
          <p:cNvSpPr txBox="1"/>
          <p:nvPr/>
        </p:nvSpPr>
        <p:spPr>
          <a:xfrm>
            <a:off x="1623767" y="2180425"/>
            <a:ext cx="7517876" cy="3416320"/>
          </a:xfrm>
          <a:prstGeom prst="rect">
            <a:avLst/>
          </a:prstGeom>
          <a:noFill/>
        </p:spPr>
        <p:txBody>
          <a:bodyPr wrap="square">
            <a:spAutoFit/>
          </a:bodyPr>
          <a:lstStyle/>
          <a:p>
            <a:r>
              <a:rPr lang="en-US" sz="2400" b="1" i="0" dirty="0">
                <a:solidFill>
                  <a:schemeClr val="bg1"/>
                </a:solidFill>
                <a:effectLst/>
                <a:latin typeface="Arial" pitchFamily="34" charset="0"/>
                <a:cs typeface="Arial" pitchFamily="34" charset="0"/>
              </a:rPr>
              <a:t>The dataset used in this project is the </a:t>
            </a:r>
            <a:r>
              <a:rPr lang="en-US" sz="2400" b="1" i="0" dirty="0">
                <a:solidFill>
                  <a:schemeClr val="bg1"/>
                </a:solidFill>
                <a:effectLst/>
                <a:latin typeface="Arial" pitchFamily="34" charset="0"/>
                <a:cs typeface="Arial" pitchFamily="34" charset="0"/>
                <a:hlinkClick r:id="rId2"/>
              </a:rPr>
              <a:t>Employment Scam Aegean Dataset (EMSCAD)</a:t>
            </a:r>
            <a:r>
              <a:rPr lang="en-US" sz="2400" b="1" i="0" dirty="0">
                <a:solidFill>
                  <a:schemeClr val="bg1"/>
                </a:solidFill>
                <a:effectLst/>
                <a:latin typeface="Arial" pitchFamily="34" charset="0"/>
                <a:cs typeface="Arial" pitchFamily="34" charset="0"/>
              </a:rPr>
              <a:t> dataset which is provided publicly by the University of the Aegean Laboratory of Information &amp; Communication Systems Security. This dataset contains 17,880 real-life job postings in which 17,014 are real and 866 are fake. This dataset is further processed and was available on the </a:t>
            </a:r>
            <a:r>
              <a:rPr lang="en-US" sz="2400" b="1" dirty="0">
                <a:solidFill>
                  <a:schemeClr val="bg1"/>
                </a:solidFill>
                <a:latin typeface="Arial" pitchFamily="34" charset="0"/>
                <a:cs typeface="Arial" pitchFamily="34" charset="0"/>
              </a:rPr>
              <a:t>Kaggle </a:t>
            </a:r>
            <a:r>
              <a:rPr lang="en-US" sz="2400" b="1" i="0" dirty="0">
                <a:solidFill>
                  <a:schemeClr val="bg1"/>
                </a:solidFill>
                <a:effectLst/>
                <a:latin typeface="Arial" pitchFamily="34" charset="0"/>
                <a:cs typeface="Arial" pitchFamily="34" charset="0"/>
              </a:rPr>
              <a:t>.</a:t>
            </a:r>
            <a:endParaRPr lang="en-IN" sz="2400" b="1" dirty="0">
              <a:solidFill>
                <a:schemeClr val="bg1"/>
              </a:solidFill>
              <a:latin typeface="Arial" pitchFamily="34" charset="0"/>
              <a:cs typeface="Arial" pitchFamily="34" charset="0"/>
            </a:endParaRPr>
          </a:p>
        </p:txBody>
      </p:sp>
      <p:pic>
        <p:nvPicPr>
          <p:cNvPr id="7" name="Picture 6">
            <a:extLst>
              <a:ext uri="{FF2B5EF4-FFF2-40B4-BE49-F238E27FC236}">
                <a16:creationId xmlns:a16="http://schemas.microsoft.com/office/drawing/2014/main" id="{CD2C2C35-D246-402A-8D42-6C348043BBD8}"/>
              </a:ext>
            </a:extLst>
          </p:cNvPr>
          <p:cNvPicPr>
            <a:picLocks noChangeAspect="1"/>
          </p:cNvPicPr>
          <p:nvPr/>
        </p:nvPicPr>
        <p:blipFill>
          <a:blip r:embed="rId3"/>
          <a:stretch>
            <a:fillRect/>
          </a:stretch>
        </p:blipFill>
        <p:spPr>
          <a:xfrm>
            <a:off x="9300471" y="3066377"/>
            <a:ext cx="1944279" cy="12967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99359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4DF53-71DC-493F-AC07-30BDD9DC888B}"/>
              </a:ext>
            </a:extLst>
          </p:cNvPr>
          <p:cNvSpPr>
            <a:spLocks noGrp="1"/>
          </p:cNvSpPr>
          <p:nvPr>
            <p:ph type="title"/>
          </p:nvPr>
        </p:nvSpPr>
        <p:spPr/>
        <p:txBody>
          <a:bodyPr/>
          <a:lstStyle/>
          <a:p>
            <a:pPr algn="ctr"/>
            <a:r>
              <a:rPr lang="en-US"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Entire Process:</a:t>
            </a:r>
            <a:endParaRPr lang="en-IN" b="1" u="sng"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graphicFrame>
        <p:nvGraphicFramePr>
          <p:cNvPr id="4" name="Content Placeholder 3">
            <a:extLst>
              <a:ext uri="{FF2B5EF4-FFF2-40B4-BE49-F238E27FC236}">
                <a16:creationId xmlns:a16="http://schemas.microsoft.com/office/drawing/2014/main" id="{EEA44539-0BB0-49D2-9FB3-8D6862BF0351}"/>
              </a:ext>
            </a:extLst>
          </p:cNvPr>
          <p:cNvGraphicFramePr>
            <a:graphicFrameLocks noGrp="1"/>
          </p:cNvGraphicFramePr>
          <p:nvPr>
            <p:ph idx="1"/>
            <p:extLst>
              <p:ext uri="{D42A27DB-BD31-4B8C-83A1-F6EECF244321}">
                <p14:modId xmlns:p14="http://schemas.microsoft.com/office/powerpoint/2010/main" val="533936126"/>
              </p:ext>
            </p:extLst>
          </p:nvPr>
        </p:nvGraphicFramePr>
        <p:xfrm>
          <a:off x="1103313" y="2090346"/>
          <a:ext cx="8947150" cy="4195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579214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1430</TotalTime>
  <Words>1337</Words>
  <Application>Microsoft Office PowerPoint</Application>
  <PresentationFormat>Widescreen</PresentationFormat>
  <Paragraphs>114</Paragraphs>
  <Slides>33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33</vt:i4>
      </vt:variant>
    </vt:vector>
  </HeadingPairs>
  <TitlesOfParts>
    <vt:vector size="44" baseType="lpstr">
      <vt:lpstr>Arial</vt:lpstr>
      <vt:lpstr>Arial</vt:lpstr>
      <vt:lpstr>Arial Black</vt:lpstr>
      <vt:lpstr>Calibri</vt:lpstr>
      <vt:lpstr>Century Gothic</vt:lpstr>
      <vt:lpstr>Cooper Black</vt:lpstr>
      <vt:lpstr>Courier New</vt:lpstr>
      <vt:lpstr>Rockwell</vt:lpstr>
      <vt:lpstr>Tinos</vt:lpstr>
      <vt:lpstr>Wingdings 3</vt:lpstr>
      <vt:lpstr>Ion</vt:lpstr>
      <vt:lpstr>Fake Job Prediction</vt:lpstr>
      <vt:lpstr>PowerPoint Presentation</vt:lpstr>
      <vt:lpstr>Introduction</vt:lpstr>
      <vt:lpstr>Problem Statement:</vt:lpstr>
      <vt:lpstr>        What is Machine Learning?</vt:lpstr>
      <vt:lpstr>PowerPoint Presentation</vt:lpstr>
      <vt:lpstr>PowerPoint Presentation</vt:lpstr>
      <vt:lpstr>PowerPoint Presentation</vt:lpstr>
      <vt:lpstr>Entire Process:</vt:lpstr>
      <vt:lpstr>DATA CLEANING &amp; PREPROCESSING:</vt:lpstr>
      <vt:lpstr>PowerPoint Presentation</vt:lpstr>
      <vt:lpstr>DATA VISUALIZATION</vt:lpstr>
      <vt:lpstr>Country wise job postings:</vt:lpstr>
      <vt:lpstr>Correlation Matrix:  The correlation matrix does not exhibit any strong positive or negative correlations between the numeric data. </vt:lpstr>
      <vt:lpstr>The graph below shows which states produces the greatest number of jobs. California, New York and Texas have the highest number of job postings</vt:lpstr>
      <vt:lpstr>The graph below shows that Texas and California have a higher possibility of fake jobs as compared to other states. To dig one level deeper into and include states as well a ratio is created. </vt:lpstr>
      <vt:lpstr>Bakersfield in California has a fake to real job ratio of 15:1 and Dallas, Texas has a ratio of 12:1. Any job postings from these locations will certainly have a high chance of being fraudulent. </vt:lpstr>
      <vt:lpstr>The graphs above show that most fraudulent jobs belong to the full-time category and usually for entry-level positions requiring a bachelor’s degree or high school education. </vt:lpstr>
      <vt:lpstr>No. of Jobs with Experience:</vt:lpstr>
      <vt:lpstr>What is wordcloud library in Python? A word cloud (also called tag cloud or weighted list) is a visual representation of text data. Words are usually single words, and the importance of each is shown with font size or color. Python fortunately has a wordcloud library allowing to build them.  </vt:lpstr>
      <vt:lpstr>Actual job wordcloud:</vt:lpstr>
      <vt:lpstr>Create list of punctuation marks, stopwords</vt:lpstr>
      <vt:lpstr>Load Model and parser</vt:lpstr>
      <vt:lpstr>Self defined function to create tokenizer</vt:lpstr>
      <vt:lpstr>Example: </vt:lpstr>
      <vt:lpstr>Creating custom transformer using SpaCy :</vt:lpstr>
      <vt:lpstr>Splitting dataset:</vt:lpstr>
      <vt:lpstr>Creating Pipeline using SVM classifier</vt:lpstr>
      <vt:lpstr>Training and Prediction</vt:lpstr>
      <vt:lpstr>Accuracy</vt:lpstr>
      <vt:lpstr>Confusion Matrix</vt:lpstr>
      <vt:lpstr>Conclusion</vt:lpstr>
      <vt:lpstr>Future Enhancement: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Job Prediction</dc:title>
  <dc:creator>Deeksha Deshmukh</dc:creator>
  <cp:lastModifiedBy>HAMZA DALAL</cp:lastModifiedBy>
  <cp:revision>16</cp:revision>
  <dcterms:created xsi:type="dcterms:W3CDTF">2022-04-16T11:58:33Z</dcterms:created>
  <dcterms:modified xsi:type="dcterms:W3CDTF">2022-05-23T07:06:38Z</dcterms:modified>
</cp:coreProperties>
</file>

<file path=docProps/thumbnail.jpeg>
</file>